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3" r:id="rId3"/>
    <p:sldId id="259" r:id="rId4"/>
    <p:sldId id="260" r:id="rId5"/>
    <p:sldId id="264" r:id="rId6"/>
    <p:sldId id="261" r:id="rId7"/>
    <p:sldId id="262"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194FAF-7A25-4110-8565-4A5A70F4CAFE}" type="datetimeFigureOut">
              <a:rPr lang="en-US" smtClean="0"/>
              <a:t>8/23/2021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AA45DE-AFB7-4AF7-8DE5-6B314A2D23F1}" type="slidenum">
              <a:rPr lang="en-US" smtClean="0"/>
              <a:t>‹#›</a:t>
            </a:fld>
            <a:endParaRPr lang="en-US"/>
          </a:p>
        </p:txBody>
      </p:sp>
    </p:spTree>
    <p:extLst>
      <p:ext uri="{BB962C8B-B14F-4D97-AF65-F5344CB8AC3E}">
        <p14:creationId xmlns:p14="http://schemas.microsoft.com/office/powerpoint/2010/main" val="2509777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AA45DE-AFB7-4AF7-8DE5-6B314A2D23F1}" type="slidenum">
              <a:rPr lang="en-US" smtClean="0"/>
              <a:t>8</a:t>
            </a:fld>
            <a:endParaRPr lang="en-US"/>
          </a:p>
        </p:txBody>
      </p:sp>
    </p:spTree>
    <p:extLst>
      <p:ext uri="{BB962C8B-B14F-4D97-AF65-F5344CB8AC3E}">
        <p14:creationId xmlns:p14="http://schemas.microsoft.com/office/powerpoint/2010/main" val="1358687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8/23/2021</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B6F15528-21DE-4FAA-801E-634DDDAF4B2B}"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2826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2673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724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808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418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561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765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106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0861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970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1D8BD707-D9CF-40AE-B4C6-C98DA3205C09}" type="datetimeFigureOut">
              <a:rPr lang="en-US" smtClean="0"/>
              <a:pPr/>
              <a:t>8/23/2021</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4427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D8BD707-D9CF-40AE-B4C6-C98DA3205C09}" type="datetimeFigureOut">
              <a:rPr lang="en-US" smtClean="0"/>
              <a:pPr/>
              <a:t>8/23/2021</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28420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11A013-292C-4F6B-8D48-3D4385C4EC37}"/>
              </a:ext>
            </a:extLst>
          </p:cNvPr>
          <p:cNvSpPr/>
          <p:nvPr/>
        </p:nvSpPr>
        <p:spPr>
          <a:xfrm>
            <a:off x="762000" y="737494"/>
            <a:ext cx="8001000" cy="3637919"/>
          </a:xfrm>
          <a:prstGeom prst="rect">
            <a:avLst/>
          </a:prstGeom>
        </p:spPr>
        <p:txBody>
          <a:bodyPr wrap="square">
            <a:spAutoFit/>
          </a:bodyPr>
          <a:lstStyle/>
          <a:p>
            <a:pPr marL="357188" indent="-357188" algn="ctr" eaLnBrk="0" hangingPunct="0">
              <a:lnSpc>
                <a:spcPct val="90000"/>
              </a:lnSpc>
              <a:spcBef>
                <a:spcPct val="20000"/>
              </a:spcBef>
              <a:buClr>
                <a:srgbClr val="FF3300"/>
              </a:buClr>
              <a:buSzPct val="100000"/>
              <a:buFont typeface="Wingdings 2" pitchFamily="18" charset="2"/>
              <a:buNone/>
              <a:defRPr/>
            </a:pPr>
            <a:r>
              <a:rPr lang="en-US" sz="3600" b="1" kern="0" dirty="0">
                <a:latin typeface="Calibri" panose="020F0502020204030204" pitchFamily="34" charset="0"/>
                <a:ea typeface="Arial" charset="0"/>
                <a:cs typeface="Arial"/>
              </a:rPr>
              <a:t>Presenting Bharti AXA Life</a:t>
            </a:r>
          </a:p>
          <a:p>
            <a:pPr marL="357188" indent="-357188" algn="ctr" eaLnBrk="0" hangingPunct="0">
              <a:lnSpc>
                <a:spcPct val="90000"/>
              </a:lnSpc>
              <a:spcBef>
                <a:spcPct val="20000"/>
              </a:spcBef>
              <a:buClr>
                <a:srgbClr val="FF3300"/>
              </a:buClr>
              <a:buSzPct val="100000"/>
              <a:buFont typeface="Wingdings 2" pitchFamily="18" charset="2"/>
              <a:buNone/>
              <a:defRPr/>
            </a:pPr>
            <a:endParaRPr lang="en-US" sz="3600" b="1" kern="0" dirty="0">
              <a:latin typeface="Calibri" panose="020F0502020204030204" pitchFamily="34" charset="0"/>
              <a:ea typeface="Arial" charset="0"/>
              <a:cs typeface="Arial"/>
            </a:endParaRPr>
          </a:p>
          <a:p>
            <a:pPr marL="357188" indent="-357188" algn="ctr" eaLnBrk="0" hangingPunct="0">
              <a:lnSpc>
                <a:spcPct val="90000"/>
              </a:lnSpc>
              <a:spcBef>
                <a:spcPct val="20000"/>
              </a:spcBef>
              <a:buClr>
                <a:srgbClr val="FF3300"/>
              </a:buClr>
              <a:buSzPct val="100000"/>
              <a:buFont typeface="Wingdings 2" pitchFamily="18" charset="2"/>
              <a:buNone/>
              <a:defRPr/>
            </a:pPr>
            <a:r>
              <a:rPr lang="en-US" sz="3600" b="1" kern="0" dirty="0">
                <a:latin typeface="Calibri" panose="020F0502020204030204" pitchFamily="34" charset="0"/>
                <a:ea typeface="Arial" charset="0"/>
                <a:cs typeface="Arial"/>
              </a:rPr>
              <a:t>ELITE ADVANTAGE PLAN</a:t>
            </a:r>
          </a:p>
          <a:p>
            <a:pPr marL="357188" indent="-357188" algn="ctr" eaLnBrk="0" hangingPunct="0">
              <a:lnSpc>
                <a:spcPct val="90000"/>
              </a:lnSpc>
              <a:spcBef>
                <a:spcPct val="20000"/>
              </a:spcBef>
              <a:buClr>
                <a:srgbClr val="FF3300"/>
              </a:buClr>
              <a:buSzPct val="100000"/>
              <a:buFont typeface="Wingdings 2" pitchFamily="18" charset="2"/>
              <a:buNone/>
              <a:defRPr/>
            </a:pPr>
            <a:endParaRPr lang="en-US" sz="3600" b="1" kern="0" dirty="0">
              <a:latin typeface="Calibri" panose="020F0502020204030204" pitchFamily="34" charset="0"/>
              <a:ea typeface="Arial" charset="0"/>
              <a:cs typeface="Arial"/>
            </a:endParaRPr>
          </a:p>
          <a:p>
            <a:pPr marL="357188" indent="-357188" algn="ctr" eaLnBrk="0" hangingPunct="0">
              <a:lnSpc>
                <a:spcPct val="90000"/>
              </a:lnSpc>
              <a:spcBef>
                <a:spcPct val="20000"/>
              </a:spcBef>
              <a:buClr>
                <a:srgbClr val="FF3300"/>
              </a:buClr>
              <a:buSzPct val="100000"/>
              <a:buFont typeface="Wingdings 2" pitchFamily="18" charset="2"/>
              <a:buNone/>
              <a:defRPr/>
            </a:pPr>
            <a:endParaRPr lang="en-US" b="1" kern="0" dirty="0">
              <a:latin typeface="Calibri" panose="020F0502020204030204" pitchFamily="34" charset="0"/>
              <a:ea typeface="Arial" charset="0"/>
              <a:cs typeface="Arial"/>
            </a:endParaRPr>
          </a:p>
          <a:p>
            <a:pPr marL="357188" indent="-357188" algn="ctr" eaLnBrk="0" hangingPunct="0">
              <a:lnSpc>
                <a:spcPct val="90000"/>
              </a:lnSpc>
              <a:spcBef>
                <a:spcPct val="20000"/>
              </a:spcBef>
              <a:buClr>
                <a:srgbClr val="FF3300"/>
              </a:buClr>
              <a:buSzPct val="100000"/>
              <a:buFont typeface="Wingdings 2" pitchFamily="18" charset="2"/>
              <a:buNone/>
              <a:defRPr/>
            </a:pPr>
            <a:endParaRPr lang="en-US" b="1" kern="0" dirty="0">
              <a:latin typeface="Calibri" panose="020F0502020204030204" pitchFamily="34" charset="0"/>
              <a:ea typeface="Arial" charset="0"/>
              <a:cs typeface="Arial"/>
            </a:endParaRPr>
          </a:p>
          <a:p>
            <a:pPr marL="357188" indent="-357188" algn="ctr" eaLnBrk="0" hangingPunct="0">
              <a:lnSpc>
                <a:spcPct val="90000"/>
              </a:lnSpc>
              <a:spcBef>
                <a:spcPct val="20000"/>
              </a:spcBef>
              <a:buClr>
                <a:srgbClr val="FF3300"/>
              </a:buClr>
              <a:buSzPct val="100000"/>
              <a:buFont typeface="Wingdings 2" pitchFamily="18" charset="2"/>
              <a:buNone/>
              <a:defRPr/>
            </a:pPr>
            <a:endParaRPr lang="en-US" b="1" kern="0" dirty="0">
              <a:latin typeface="Calibri" panose="020F0502020204030204" pitchFamily="34" charset="0"/>
              <a:ea typeface="Arial" charset="0"/>
              <a:cs typeface="Arial"/>
            </a:endParaRPr>
          </a:p>
          <a:p>
            <a:pPr marL="357188" indent="-357188" algn="ctr" eaLnBrk="0" hangingPunct="0">
              <a:lnSpc>
                <a:spcPct val="90000"/>
              </a:lnSpc>
              <a:spcBef>
                <a:spcPct val="20000"/>
              </a:spcBef>
              <a:buClr>
                <a:srgbClr val="FF3300"/>
              </a:buClr>
              <a:buSzPct val="100000"/>
              <a:buFont typeface="Wingdings 2" pitchFamily="18" charset="2"/>
              <a:buNone/>
              <a:defRPr/>
            </a:pPr>
            <a:r>
              <a:rPr lang="en-US" b="1" kern="0" dirty="0">
                <a:latin typeface="Calibri" panose="020F0502020204030204" pitchFamily="34" charset="0"/>
                <a:ea typeface="Arial" charset="0"/>
                <a:cs typeface="Arial"/>
              </a:rPr>
              <a:t>A traditional Non-Par Plan with long term tax free guaranteed returns  </a:t>
            </a:r>
            <a:endParaRPr lang="en-US" dirty="0">
              <a:latin typeface="Calibri" panose="020F0502020204030204" pitchFamily="34" charset="0"/>
            </a:endParaRPr>
          </a:p>
        </p:txBody>
      </p:sp>
    </p:spTree>
    <p:extLst>
      <p:ext uri="{BB962C8B-B14F-4D97-AF65-F5344CB8AC3E}">
        <p14:creationId xmlns:p14="http://schemas.microsoft.com/office/powerpoint/2010/main" val="298345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06079-94FE-44BE-985B-5C8C732BBA89}"/>
              </a:ext>
            </a:extLst>
          </p:cNvPr>
          <p:cNvSpPr>
            <a:spLocks noGrp="1"/>
          </p:cNvSpPr>
          <p:nvPr>
            <p:ph type="title"/>
          </p:nvPr>
        </p:nvSpPr>
        <p:spPr/>
        <p:txBody>
          <a:bodyPr/>
          <a:lstStyle/>
          <a:p>
            <a:r>
              <a:rPr lang="en-US" dirty="0"/>
              <a:t>Eligibility @ Global </a:t>
            </a:r>
            <a:r>
              <a:rPr lang="en-US" dirty="0" err="1"/>
              <a:t>Finsol</a:t>
            </a:r>
            <a:endParaRPr lang="en-US" dirty="0"/>
          </a:p>
        </p:txBody>
      </p:sp>
      <p:graphicFrame>
        <p:nvGraphicFramePr>
          <p:cNvPr id="4" name="Content Placeholder 3">
            <a:extLst>
              <a:ext uri="{FF2B5EF4-FFF2-40B4-BE49-F238E27FC236}">
                <a16:creationId xmlns:a16="http://schemas.microsoft.com/office/drawing/2014/main" id="{675E8AE4-7907-4F3E-A6B9-F76F212E8474}"/>
              </a:ext>
            </a:extLst>
          </p:cNvPr>
          <p:cNvGraphicFramePr>
            <a:graphicFrameLocks noGrp="1"/>
          </p:cNvGraphicFramePr>
          <p:nvPr>
            <p:ph idx="1"/>
            <p:extLst>
              <p:ext uri="{D42A27DB-BD31-4B8C-83A1-F6EECF244321}">
                <p14:modId xmlns:p14="http://schemas.microsoft.com/office/powerpoint/2010/main" val="2966297645"/>
              </p:ext>
            </p:extLst>
          </p:nvPr>
        </p:nvGraphicFramePr>
        <p:xfrm>
          <a:off x="1443038" y="1994535"/>
          <a:ext cx="6571342" cy="2196465"/>
        </p:xfrm>
        <a:graphic>
          <a:graphicData uri="http://schemas.openxmlformats.org/drawingml/2006/table">
            <a:tbl>
              <a:tblPr firstRow="1" bandRow="1">
                <a:tableStyleId>{284E427A-3D55-4303-BF80-6455036E1DE7}</a:tableStyleId>
              </a:tblPr>
              <a:tblGrid>
                <a:gridCol w="3039685">
                  <a:extLst>
                    <a:ext uri="{9D8B030D-6E8A-4147-A177-3AD203B41FA5}">
                      <a16:colId xmlns:a16="http://schemas.microsoft.com/office/drawing/2014/main" val="3160029747"/>
                    </a:ext>
                  </a:extLst>
                </a:gridCol>
                <a:gridCol w="1383671">
                  <a:extLst>
                    <a:ext uri="{9D8B030D-6E8A-4147-A177-3AD203B41FA5}">
                      <a16:colId xmlns:a16="http://schemas.microsoft.com/office/drawing/2014/main" val="2062953155"/>
                    </a:ext>
                  </a:extLst>
                </a:gridCol>
                <a:gridCol w="1396850">
                  <a:extLst>
                    <a:ext uri="{9D8B030D-6E8A-4147-A177-3AD203B41FA5}">
                      <a16:colId xmlns:a16="http://schemas.microsoft.com/office/drawing/2014/main" val="2465675559"/>
                    </a:ext>
                  </a:extLst>
                </a:gridCol>
                <a:gridCol w="751136">
                  <a:extLst>
                    <a:ext uri="{9D8B030D-6E8A-4147-A177-3AD203B41FA5}">
                      <a16:colId xmlns:a16="http://schemas.microsoft.com/office/drawing/2014/main" val="4247359749"/>
                    </a:ext>
                  </a:extLst>
                </a:gridCol>
              </a:tblGrid>
              <a:tr h="238125">
                <a:tc>
                  <a:txBody>
                    <a:bodyPr/>
                    <a:lstStyle/>
                    <a:p>
                      <a:pPr algn="ctr" rtl="0" fontAlgn="ctr"/>
                      <a:r>
                        <a:rPr lang="en-US" sz="1600" u="none" strike="noStrike" dirty="0">
                          <a:solidFill>
                            <a:schemeClr val="bg1"/>
                          </a:solidFill>
                          <a:effectLst>
                            <a:glow rad="101600">
                              <a:schemeClr val="accent1">
                                <a:lumMod val="20000"/>
                                <a:lumOff val="80000"/>
                                <a:alpha val="60000"/>
                              </a:schemeClr>
                            </a:glow>
                          </a:effectLst>
                          <a:latin typeface="Calibri" panose="020F0502020204030204" pitchFamily="34" charset="0"/>
                        </a:rPr>
                        <a:t>PARAMETER</a:t>
                      </a:r>
                      <a:endParaRPr lang="en-US" sz="1600" b="1" i="0" u="none" strike="noStrike" dirty="0">
                        <a:solidFill>
                          <a:schemeClr val="bg1"/>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1"/>
                    </a:solidFill>
                  </a:tcPr>
                </a:tc>
                <a:tc gridSpan="3">
                  <a:txBody>
                    <a:bodyPr/>
                    <a:lstStyle/>
                    <a:p>
                      <a:pPr algn="ctr" rtl="0" fontAlgn="ctr"/>
                      <a:r>
                        <a:rPr lang="en-US" sz="1600" b="1" i="0" u="none" strike="noStrike" dirty="0">
                          <a:solidFill>
                            <a:schemeClr val="bg1"/>
                          </a:solidFill>
                          <a:effectLst>
                            <a:glow rad="101600">
                              <a:schemeClr val="accent1">
                                <a:lumMod val="20000"/>
                                <a:lumOff val="80000"/>
                                <a:alpha val="60000"/>
                              </a:schemeClr>
                            </a:glow>
                          </a:effectLst>
                          <a:latin typeface="Calibri" panose="020F0502020204030204" pitchFamily="34" charset="0"/>
                        </a:rPr>
                        <a:t>CRITERIA</a:t>
                      </a:r>
                    </a:p>
                  </a:txBody>
                  <a:tcPr marL="9525" marR="9525" marT="9525" marB="0" anchor="c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0130379"/>
                  </a:ext>
                </a:extLst>
              </a:tr>
              <a:tr h="285750">
                <a:tc rowSpan="7">
                  <a:txBody>
                    <a:bodyPr/>
                    <a:lstStyle/>
                    <a:p>
                      <a:pPr algn="ctr" rtl="0" fontAlgn="ctr"/>
                      <a:r>
                        <a:rPr lang="en-US" sz="1600" u="none" strike="noStrike" dirty="0">
                          <a:effectLst>
                            <a:glow rad="101600">
                              <a:schemeClr val="accent1">
                                <a:lumMod val="20000"/>
                                <a:lumOff val="80000"/>
                                <a:alpha val="60000"/>
                              </a:schemeClr>
                            </a:glow>
                          </a:effectLst>
                          <a:latin typeface="Calibri" panose="020F0502020204030204" pitchFamily="34" charset="0"/>
                        </a:rPr>
                        <a:t>Premiums @ Global (</a:t>
                      </a:r>
                      <a:r>
                        <a:rPr lang="en-US" sz="1600" u="none" strike="noStrike" dirty="0" err="1">
                          <a:effectLst>
                            <a:glow rad="101600">
                              <a:schemeClr val="accent1">
                                <a:lumMod val="20000"/>
                                <a:lumOff val="80000"/>
                                <a:alpha val="60000"/>
                              </a:schemeClr>
                            </a:glow>
                          </a:effectLst>
                          <a:latin typeface="Calibri" panose="020F0502020204030204" pitchFamily="34" charset="0"/>
                        </a:rPr>
                        <a:t>Rs</a:t>
                      </a:r>
                      <a:r>
                        <a:rPr lang="en-US" sz="1600" u="none" strike="noStrike" dirty="0">
                          <a:effectLst>
                            <a:glow rad="101600">
                              <a:schemeClr val="accent1">
                                <a:lumMod val="20000"/>
                                <a:lumOff val="80000"/>
                                <a:alpha val="60000"/>
                              </a:schemeClr>
                            </a:glow>
                          </a:effectLst>
                          <a:latin typeface="Calibri" panose="020F0502020204030204" pitchFamily="34" charset="0"/>
                        </a:rPr>
                        <a:t>.)</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ctr"/>
                      <a:r>
                        <a:rPr lang="en-US" sz="1600" u="none" strike="noStrike" dirty="0">
                          <a:effectLst>
                            <a:glow rad="101600">
                              <a:schemeClr val="accent1">
                                <a:lumMod val="20000"/>
                                <a:lumOff val="80000"/>
                                <a:alpha val="60000"/>
                              </a:schemeClr>
                            </a:glow>
                          </a:effectLst>
                          <a:latin typeface="Calibri" panose="020F0502020204030204" pitchFamily="34" charset="0"/>
                        </a:rPr>
                        <a:t>Premium (</a:t>
                      </a:r>
                      <a:r>
                        <a:rPr lang="en-US" sz="1600" u="none" strike="noStrike" dirty="0" err="1">
                          <a:effectLst>
                            <a:glow rad="101600">
                              <a:schemeClr val="accent1">
                                <a:lumMod val="20000"/>
                                <a:lumOff val="80000"/>
                                <a:alpha val="60000"/>
                              </a:schemeClr>
                            </a:glow>
                          </a:effectLst>
                          <a:latin typeface="Calibri" panose="020F0502020204030204" pitchFamily="34" charset="0"/>
                        </a:rPr>
                        <a:t>Rs</a:t>
                      </a:r>
                      <a:r>
                        <a:rPr lang="en-US" sz="1600" u="none" strike="noStrike" dirty="0">
                          <a:effectLst>
                            <a:glow rad="101600">
                              <a:schemeClr val="accent1">
                                <a:lumMod val="20000"/>
                                <a:lumOff val="80000"/>
                                <a:alpha val="60000"/>
                              </a:schemeClr>
                            </a:glow>
                          </a:effectLst>
                          <a:latin typeface="Calibri" panose="020F0502020204030204" pitchFamily="34" charset="0"/>
                        </a:rPr>
                        <a:t>.)</a:t>
                      </a:r>
                      <a:endParaRPr lang="en-US" sz="1600" b="1"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ctr"/>
                      <a:r>
                        <a:rPr lang="en-US" sz="1600" u="none" strike="noStrike">
                          <a:effectLst>
                            <a:glow rad="101600">
                              <a:schemeClr val="accent1">
                                <a:lumMod val="20000"/>
                                <a:lumOff val="80000"/>
                                <a:alpha val="60000"/>
                              </a:schemeClr>
                            </a:glow>
                          </a:effectLst>
                          <a:latin typeface="Calibri" panose="020F0502020204030204" pitchFamily="34" charset="0"/>
                        </a:rPr>
                        <a:t>Base Premium</a:t>
                      </a:r>
                      <a:endParaRPr lang="en-US" sz="1600" b="1" i="0" u="none" strike="noStrike">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ctr"/>
                      <a:r>
                        <a:rPr lang="en-US" sz="1600" u="none" strike="noStrike">
                          <a:effectLst>
                            <a:glow rad="101600">
                              <a:schemeClr val="accent1">
                                <a:lumMod val="20000"/>
                                <a:lumOff val="80000"/>
                                <a:alpha val="60000"/>
                              </a:schemeClr>
                            </a:glow>
                          </a:effectLst>
                          <a:latin typeface="Calibri" panose="020F0502020204030204" pitchFamily="34" charset="0"/>
                        </a:rPr>
                        <a:t>GST</a:t>
                      </a:r>
                      <a:endParaRPr lang="en-US" sz="1600" b="1" i="0" u="none" strike="noStrike">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579678591"/>
                  </a:ext>
                </a:extLst>
              </a:tr>
              <a:tr h="276225">
                <a:tc vMerge="1">
                  <a:txBody>
                    <a:bodyPr/>
                    <a:lstStyle/>
                    <a:p>
                      <a:endParaRPr lang="en-US"/>
                    </a:p>
                  </a:txBody>
                  <a:tcPr/>
                </a:tc>
                <a:tc>
                  <a:txBody>
                    <a:bodyPr/>
                    <a:lstStyle/>
                    <a:p>
                      <a:pPr algn="ctr" rtl="0" fontAlgn="b"/>
                      <a:r>
                        <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rPr>
                        <a:t>6500(</a:t>
                      </a:r>
                      <a:r>
                        <a:rPr lang="en-US" sz="1600" b="0" i="0" u="none" strike="noStrike" dirty="0" err="1">
                          <a:solidFill>
                            <a:srgbClr val="000000"/>
                          </a:solidFill>
                          <a:effectLst>
                            <a:glow rad="101600">
                              <a:schemeClr val="accent1">
                                <a:lumMod val="20000"/>
                                <a:lumOff val="80000"/>
                                <a:alpha val="60000"/>
                              </a:schemeClr>
                            </a:glow>
                          </a:effectLst>
                          <a:latin typeface="Calibri" panose="020F0502020204030204" pitchFamily="34" charset="0"/>
                        </a:rPr>
                        <a:t>Hly</a:t>
                      </a:r>
                      <a:r>
                        <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rPr>
                        <a:t>)</a:t>
                      </a:r>
                    </a:p>
                  </a:txBody>
                  <a:tcPr marL="9525" marR="9525" marT="9525" marB="0" anchor="ctr">
                    <a:solidFill>
                      <a:schemeClr val="accent2">
                        <a:lumMod val="20000"/>
                        <a:lumOff val="80000"/>
                      </a:schemeClr>
                    </a:solidFill>
                  </a:tcPr>
                </a:tc>
                <a:tc>
                  <a:txBody>
                    <a:bodyPr/>
                    <a:lstStyle/>
                    <a:p>
                      <a:pPr algn="ctr" rtl="0" fontAlgn="b"/>
                      <a:r>
                        <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rPr>
                        <a:t>6221</a:t>
                      </a:r>
                    </a:p>
                  </a:txBody>
                  <a:tcPr marL="9525" marR="9525" marT="9525" marB="0" anchor="ctr">
                    <a:solidFill>
                      <a:schemeClr val="accent2">
                        <a:lumMod val="20000"/>
                        <a:lumOff val="80000"/>
                      </a:schemeClr>
                    </a:solidFill>
                  </a:tcPr>
                </a:tc>
                <a:tc>
                  <a:txBody>
                    <a:bodyPr/>
                    <a:lstStyle/>
                    <a:p>
                      <a:pPr algn="ctr" rtl="0" fontAlgn="b"/>
                      <a:r>
                        <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rPr>
                        <a:t>280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827253586"/>
                  </a:ext>
                </a:extLst>
              </a:tr>
              <a:tr h="276225">
                <a:tc vMerge="1">
                  <a:txBody>
                    <a:bodyPr/>
                    <a:lstStyle/>
                    <a:p>
                      <a:endParaRPr lang="en-US"/>
                    </a:p>
                  </a:txBody>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13000</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12440</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rPr>
                        <a:t>560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60215575"/>
                  </a:ext>
                </a:extLst>
              </a:tr>
              <a:tr h="276225">
                <a:tc vMerge="1">
                  <a:txBody>
                    <a:bodyPr/>
                    <a:lstStyle/>
                    <a:p>
                      <a:endParaRPr lang="en-US"/>
                    </a:p>
                  </a:txBody>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26000</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24880</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1120</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2958014908"/>
                  </a:ext>
                </a:extLst>
              </a:tr>
              <a:tr h="276225">
                <a:tc vMerge="1">
                  <a:txBody>
                    <a:bodyPr/>
                    <a:lstStyle/>
                    <a:p>
                      <a:endParaRPr lang="en-US"/>
                    </a:p>
                  </a:txBody>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52000</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49761</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2239</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4250750558"/>
                  </a:ext>
                </a:extLst>
              </a:tr>
              <a:tr h="276225">
                <a:tc vMerge="1">
                  <a:txBody>
                    <a:bodyPr/>
                    <a:lstStyle/>
                    <a:p>
                      <a:endParaRPr lang="en-US"/>
                    </a:p>
                  </a:txBody>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99000</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94737</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4263</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2576073028"/>
                  </a:ext>
                </a:extLst>
              </a:tr>
              <a:tr h="276225">
                <a:tc vMerge="1">
                  <a:txBody>
                    <a:bodyPr/>
                    <a:lstStyle/>
                    <a:p>
                      <a:endParaRPr lang="en-US"/>
                    </a:p>
                  </a:txBody>
                  <a:tcPr/>
                </a:tc>
                <a:tc>
                  <a:txBody>
                    <a:bodyPr/>
                    <a:lstStyle/>
                    <a:p>
                      <a:pPr algn="ctr" rtl="0" fontAlgn="b"/>
                      <a:r>
                        <a:rPr lang="en-US" sz="1600" u="none" strike="noStrike">
                          <a:effectLst>
                            <a:glow rad="101600">
                              <a:schemeClr val="accent1">
                                <a:lumMod val="20000"/>
                                <a:lumOff val="80000"/>
                                <a:alpha val="60000"/>
                              </a:schemeClr>
                            </a:glow>
                          </a:effectLst>
                          <a:latin typeface="Calibri" panose="020F0502020204030204" pitchFamily="34" charset="0"/>
                        </a:rPr>
                        <a:t>104000</a:t>
                      </a:r>
                      <a:endParaRPr lang="en-US" sz="1600" b="0" i="0" u="none" strike="noStrike">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99522</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algn="ctr" rtl="0" fontAlgn="b"/>
                      <a:r>
                        <a:rPr lang="en-US" sz="1600" u="none" strike="noStrike" dirty="0">
                          <a:effectLst>
                            <a:glow rad="101600">
                              <a:schemeClr val="accent1">
                                <a:lumMod val="20000"/>
                                <a:lumOff val="80000"/>
                                <a:alpha val="60000"/>
                              </a:schemeClr>
                            </a:glow>
                          </a:effectLst>
                          <a:latin typeface="Calibri" panose="020F0502020204030204" pitchFamily="34" charset="0"/>
                        </a:rPr>
                        <a:t>4478</a:t>
                      </a:r>
                      <a:endParaRPr lang="en-US" sz="16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3197485834"/>
                  </a:ext>
                </a:extLst>
              </a:tr>
            </a:tbl>
          </a:graphicData>
        </a:graphic>
      </p:graphicFrame>
      <p:graphicFrame>
        <p:nvGraphicFramePr>
          <p:cNvPr id="5" name="Table 4">
            <a:extLst>
              <a:ext uri="{FF2B5EF4-FFF2-40B4-BE49-F238E27FC236}">
                <a16:creationId xmlns:a16="http://schemas.microsoft.com/office/drawing/2014/main" id="{46D03377-5DFF-4F00-B2E2-87FDB1DFC468}"/>
              </a:ext>
            </a:extLst>
          </p:cNvPr>
          <p:cNvGraphicFramePr>
            <a:graphicFrameLocks noGrp="1"/>
          </p:cNvGraphicFramePr>
          <p:nvPr>
            <p:extLst>
              <p:ext uri="{D42A27DB-BD31-4B8C-83A1-F6EECF244321}">
                <p14:modId xmlns:p14="http://schemas.microsoft.com/office/powerpoint/2010/main" val="1903934737"/>
              </p:ext>
            </p:extLst>
          </p:nvPr>
        </p:nvGraphicFramePr>
        <p:xfrm>
          <a:off x="1447800" y="4212590"/>
          <a:ext cx="6566580" cy="1779267"/>
        </p:xfrm>
        <a:graphic>
          <a:graphicData uri="http://schemas.openxmlformats.org/drawingml/2006/table">
            <a:tbl>
              <a:tblPr bandRow="1">
                <a:tableStyleId>{5DA37D80-6434-44D0-A028-1B22A696006F}</a:tableStyleId>
              </a:tblPr>
              <a:tblGrid>
                <a:gridCol w="2991243">
                  <a:extLst>
                    <a:ext uri="{9D8B030D-6E8A-4147-A177-3AD203B41FA5}">
                      <a16:colId xmlns:a16="http://schemas.microsoft.com/office/drawing/2014/main" val="627983815"/>
                    </a:ext>
                  </a:extLst>
                </a:gridCol>
                <a:gridCol w="3575337">
                  <a:extLst>
                    <a:ext uri="{9D8B030D-6E8A-4147-A177-3AD203B41FA5}">
                      <a16:colId xmlns:a16="http://schemas.microsoft.com/office/drawing/2014/main" val="3941802822"/>
                    </a:ext>
                  </a:extLst>
                </a:gridCol>
              </a:tblGrid>
              <a:tr h="367039">
                <a:tc>
                  <a:txBody>
                    <a:bodyPr/>
                    <a:lstStyle/>
                    <a:p>
                      <a:pPr algn="l" rtl="0" fontAlgn="ctr"/>
                      <a:r>
                        <a:rPr lang="en-US" sz="1800" u="none" strike="noStrike" dirty="0">
                          <a:effectLst>
                            <a:glow rad="101600">
                              <a:schemeClr val="accent1">
                                <a:lumMod val="20000"/>
                                <a:lumOff val="80000"/>
                                <a:alpha val="60000"/>
                              </a:schemeClr>
                            </a:glow>
                          </a:effectLst>
                          <a:latin typeface="Calibri" panose="020F0502020204030204" pitchFamily="34" charset="0"/>
                        </a:rPr>
                        <a:t>Minimum age at entry</a:t>
                      </a:r>
                      <a:endParaRPr lang="en-US" sz="18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tc>
                <a:tc>
                  <a:txBody>
                    <a:bodyPr/>
                    <a:lstStyle/>
                    <a:p>
                      <a:pPr algn="ctr" rtl="0" fontAlgn="ctr"/>
                      <a:r>
                        <a:rPr lang="en-US" sz="1800" u="none" strike="noStrike" dirty="0">
                          <a:effectLst>
                            <a:glow rad="101600">
                              <a:schemeClr val="accent1">
                                <a:lumMod val="20000"/>
                                <a:lumOff val="80000"/>
                                <a:alpha val="60000"/>
                              </a:schemeClr>
                            </a:glow>
                          </a:effectLst>
                          <a:latin typeface="Calibri" panose="020F0502020204030204" pitchFamily="34" charset="0"/>
                        </a:rPr>
                        <a:t>6 Years</a:t>
                      </a:r>
                      <a:endParaRPr lang="en-US" sz="18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tc>
                <a:extLst>
                  <a:ext uri="{0D108BD9-81ED-4DB2-BD59-A6C34878D82A}">
                    <a16:rowId xmlns:a16="http://schemas.microsoft.com/office/drawing/2014/main" val="3376237271"/>
                  </a:ext>
                </a:extLst>
              </a:tr>
              <a:tr h="353057">
                <a:tc>
                  <a:txBody>
                    <a:bodyPr/>
                    <a:lstStyle/>
                    <a:p>
                      <a:pPr algn="l" rtl="0" fontAlgn="ctr"/>
                      <a:r>
                        <a:rPr lang="en-US" sz="1800" u="none" strike="noStrike" dirty="0">
                          <a:effectLst>
                            <a:glow rad="101600">
                              <a:schemeClr val="accent1">
                                <a:lumMod val="20000"/>
                                <a:lumOff val="80000"/>
                                <a:alpha val="60000"/>
                              </a:schemeClr>
                            </a:glow>
                          </a:effectLst>
                          <a:latin typeface="Calibri" panose="020F0502020204030204" pitchFamily="34" charset="0"/>
                        </a:rPr>
                        <a:t>Maximum age at entry</a:t>
                      </a:r>
                      <a:endParaRPr lang="en-US" sz="18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tc>
                <a:tc>
                  <a:txBody>
                    <a:bodyPr/>
                    <a:lstStyle/>
                    <a:p>
                      <a:pPr algn="ctr" rtl="0" fontAlgn="ctr"/>
                      <a:r>
                        <a:rPr lang="en-US" sz="1800" u="none" strike="noStrike" dirty="0">
                          <a:effectLst>
                            <a:glow rad="101600">
                              <a:schemeClr val="accent1">
                                <a:lumMod val="20000"/>
                                <a:lumOff val="80000"/>
                                <a:alpha val="60000"/>
                              </a:schemeClr>
                            </a:glow>
                          </a:effectLst>
                          <a:latin typeface="Calibri" panose="020F0502020204030204" pitchFamily="34" charset="0"/>
                        </a:rPr>
                        <a:t>65 years</a:t>
                      </a:r>
                      <a:endParaRPr lang="en-US" sz="18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tc>
                <a:extLst>
                  <a:ext uri="{0D108BD9-81ED-4DB2-BD59-A6C34878D82A}">
                    <a16:rowId xmlns:a16="http://schemas.microsoft.com/office/drawing/2014/main" val="3955584001"/>
                  </a:ext>
                </a:extLst>
              </a:tr>
              <a:tr h="353057">
                <a:tc>
                  <a:txBody>
                    <a:bodyPr/>
                    <a:lstStyle/>
                    <a:p>
                      <a:pPr algn="l" rtl="0" fontAlgn="ctr"/>
                      <a:r>
                        <a:rPr lang="en-US" sz="1800" u="none" strike="noStrike" dirty="0">
                          <a:effectLst>
                            <a:glow rad="101600">
                              <a:schemeClr val="accent1">
                                <a:lumMod val="20000"/>
                                <a:lumOff val="80000"/>
                                <a:alpha val="60000"/>
                              </a:schemeClr>
                            </a:glow>
                          </a:effectLst>
                          <a:latin typeface="Calibri" panose="020F0502020204030204" pitchFamily="34" charset="0"/>
                        </a:rPr>
                        <a:t>Maximum age at maturity</a:t>
                      </a:r>
                      <a:endParaRPr lang="en-US" sz="18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tc>
                <a:tc>
                  <a:txBody>
                    <a:bodyPr/>
                    <a:lstStyle/>
                    <a:p>
                      <a:pPr algn="ctr" rtl="0" fontAlgn="ctr"/>
                      <a:r>
                        <a:rPr lang="en-US" sz="1800" u="none" strike="noStrike" dirty="0">
                          <a:effectLst>
                            <a:glow rad="101600">
                              <a:schemeClr val="accent1">
                                <a:lumMod val="20000"/>
                                <a:lumOff val="80000"/>
                                <a:alpha val="60000"/>
                              </a:schemeClr>
                            </a:glow>
                          </a:effectLst>
                          <a:latin typeface="Calibri" panose="020F0502020204030204" pitchFamily="34" charset="0"/>
                        </a:rPr>
                        <a:t>77 years</a:t>
                      </a:r>
                      <a:endParaRPr lang="en-US" sz="1800" b="0"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tc>
                <a:extLst>
                  <a:ext uri="{0D108BD9-81ED-4DB2-BD59-A6C34878D82A}">
                    <a16:rowId xmlns:a16="http://schemas.microsoft.com/office/drawing/2014/main" val="2758126299"/>
                  </a:ext>
                </a:extLst>
              </a:tr>
              <a:tr h="353057">
                <a:tc>
                  <a:txBody>
                    <a:bodyPr/>
                    <a:lstStyle/>
                    <a:p>
                      <a:pPr algn="l" rtl="0" fontAlgn="ctr"/>
                      <a:r>
                        <a:rPr lang="en-US" sz="1600" b="1" u="none" strike="noStrike" dirty="0">
                          <a:effectLst>
                            <a:glow rad="101600">
                              <a:schemeClr val="accent1">
                                <a:lumMod val="20000"/>
                                <a:lumOff val="80000"/>
                                <a:alpha val="60000"/>
                              </a:schemeClr>
                            </a:glow>
                          </a:effectLst>
                          <a:latin typeface="Calibri" panose="020F0502020204030204" pitchFamily="34" charset="0"/>
                        </a:rPr>
                        <a:t>PPT &amp; Policy Term</a:t>
                      </a:r>
                      <a:endParaRPr lang="en-US" sz="1600" b="1" i="0" u="none" strike="noStrike" dirty="0">
                        <a:solidFill>
                          <a:srgbClr val="000000"/>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3">
                        <a:lumMod val="40000"/>
                        <a:lumOff val="60000"/>
                      </a:schemeClr>
                    </a:solidFill>
                  </a:tcPr>
                </a:tc>
                <a:tc>
                  <a:txBody>
                    <a:bodyPr/>
                    <a:lstStyle/>
                    <a:p>
                      <a:pPr algn="ctr" rtl="0" fontAlgn="ctr"/>
                      <a:r>
                        <a:rPr lang="en-US" sz="1800" b="1" u="none" strike="noStrike" dirty="0">
                          <a:solidFill>
                            <a:schemeClr val="accent1"/>
                          </a:solidFill>
                          <a:effectLst>
                            <a:glow rad="101600">
                              <a:schemeClr val="accent1">
                                <a:lumMod val="20000"/>
                                <a:lumOff val="80000"/>
                                <a:alpha val="60000"/>
                              </a:schemeClr>
                            </a:glow>
                          </a:effectLst>
                          <a:latin typeface="Calibri" panose="020F0502020204030204" pitchFamily="34" charset="0"/>
                        </a:rPr>
                        <a:t>12 years</a:t>
                      </a:r>
                      <a:endParaRPr lang="en-US" sz="1800" b="1" i="0" u="none" strike="noStrike" dirty="0">
                        <a:solidFill>
                          <a:schemeClr val="accent1"/>
                        </a:solidFill>
                        <a:effectLst>
                          <a:glow rad="101600">
                            <a:schemeClr val="accent1">
                              <a:lumMod val="20000"/>
                              <a:lumOff val="80000"/>
                              <a:alpha val="60000"/>
                            </a:schemeClr>
                          </a:glow>
                        </a:effectLst>
                        <a:latin typeface="Calibri" panose="020F0502020204030204" pitchFamily="34" charset="0"/>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271751835"/>
                  </a:ext>
                </a:extLst>
              </a:tr>
              <a:tr h="353057">
                <a:tc>
                  <a:txBody>
                    <a:bodyPr/>
                    <a:lstStyle/>
                    <a:p>
                      <a:pPr algn="l" rtl="0" fontAlgn="ctr"/>
                      <a:r>
                        <a:rPr lang="en-US" sz="1600" b="1" i="0" u="none" strike="noStrike" dirty="0">
                          <a:solidFill>
                            <a:srgbClr val="000000"/>
                          </a:solidFill>
                          <a:effectLst>
                            <a:glow rad="101600">
                              <a:schemeClr val="accent1">
                                <a:lumMod val="20000"/>
                                <a:lumOff val="80000"/>
                                <a:alpha val="60000"/>
                              </a:schemeClr>
                            </a:glow>
                          </a:effectLst>
                          <a:latin typeface="Calibri" panose="020F0502020204030204" pitchFamily="34" charset="0"/>
                        </a:rPr>
                        <a:t>RIDERS</a:t>
                      </a:r>
                    </a:p>
                  </a:txBody>
                  <a:tcPr marL="9525" marR="9525" marT="9525" marB="0" anchor="ctr">
                    <a:solidFill>
                      <a:schemeClr val="accent3">
                        <a:lumMod val="40000"/>
                        <a:lumOff val="60000"/>
                      </a:schemeClr>
                    </a:solidFill>
                  </a:tcPr>
                </a:tc>
                <a:tc>
                  <a:txBody>
                    <a:bodyPr/>
                    <a:lstStyle/>
                    <a:p>
                      <a:pPr algn="ctr" rtl="0" fontAlgn="ctr"/>
                      <a:r>
                        <a:rPr lang="en-US" sz="1400" b="1" i="0" u="none" strike="noStrike" dirty="0">
                          <a:solidFill>
                            <a:schemeClr val="tx1"/>
                          </a:solidFill>
                          <a:effectLst>
                            <a:glow rad="101600">
                              <a:schemeClr val="accent1">
                                <a:lumMod val="20000"/>
                                <a:lumOff val="80000"/>
                                <a:alpha val="60000"/>
                              </a:schemeClr>
                            </a:glow>
                          </a:effectLst>
                          <a:latin typeface="Calibri" panose="020F0502020204030204" pitchFamily="34" charset="0"/>
                        </a:rPr>
                        <a:t>INBUILT ACCIDENTAL DEATH BENEFIT RIDER</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758102133"/>
                  </a:ext>
                </a:extLst>
              </a:tr>
            </a:tbl>
          </a:graphicData>
        </a:graphic>
      </p:graphicFrame>
    </p:spTree>
    <p:extLst>
      <p:ext uri="{BB962C8B-B14F-4D97-AF65-F5344CB8AC3E}">
        <p14:creationId xmlns:p14="http://schemas.microsoft.com/office/powerpoint/2010/main" val="108766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9D1D-5DFD-4518-93D8-A79938926FFB}"/>
              </a:ext>
            </a:extLst>
          </p:cNvPr>
          <p:cNvSpPr>
            <a:spLocks noGrp="1"/>
          </p:cNvSpPr>
          <p:nvPr>
            <p:ph type="title"/>
          </p:nvPr>
        </p:nvSpPr>
        <p:spPr/>
        <p:txBody>
          <a:bodyPr/>
          <a:lstStyle/>
          <a:p>
            <a:r>
              <a:rPr lang="en-US" dirty="0"/>
              <a:t>HOW DOES THE PLAN WORK ?</a:t>
            </a:r>
          </a:p>
        </p:txBody>
      </p:sp>
      <p:sp>
        <p:nvSpPr>
          <p:cNvPr id="3" name="Content Placeholder 2">
            <a:extLst>
              <a:ext uri="{FF2B5EF4-FFF2-40B4-BE49-F238E27FC236}">
                <a16:creationId xmlns:a16="http://schemas.microsoft.com/office/drawing/2014/main" id="{4CEF5B23-A399-4EE9-8D8B-229E919ED05B}"/>
              </a:ext>
            </a:extLst>
          </p:cNvPr>
          <p:cNvSpPr>
            <a:spLocks noGrp="1"/>
          </p:cNvSpPr>
          <p:nvPr>
            <p:ph idx="1"/>
          </p:nvPr>
        </p:nvSpPr>
        <p:spPr/>
        <p:txBody>
          <a:bodyPr/>
          <a:lstStyle/>
          <a:p>
            <a:r>
              <a:rPr lang="en-US" sz="1400" dirty="0">
                <a:latin typeface="Calibri" panose="020F0502020204030204" pitchFamily="34" charset="0"/>
              </a:rPr>
              <a:t>Sujay is 30 years working for a MNC Company, he purchases Elite Advantage with a premium payment term of 12 </a:t>
            </a:r>
            <a:r>
              <a:rPr lang="en-US" sz="1400" dirty="0" err="1">
                <a:latin typeface="Calibri" panose="020F0502020204030204" pitchFamily="34" charset="0"/>
              </a:rPr>
              <a:t>yrs</a:t>
            </a:r>
            <a:r>
              <a:rPr lang="en-US" sz="1400" dirty="0">
                <a:latin typeface="Calibri" panose="020F0502020204030204" pitchFamily="34" charset="0"/>
              </a:rPr>
              <a:t> and invests Rs 1,00,000 per annum and his Sum Assured is Rs. 1142206</a:t>
            </a:r>
          </a:p>
          <a:p>
            <a:pPr marL="0" indent="0">
              <a:buNone/>
            </a:pPr>
            <a:endParaRPr lang="en-US" dirty="0"/>
          </a:p>
          <a:p>
            <a:pPr marL="0" indent="0">
              <a:buNone/>
            </a:pPr>
            <a:endParaRPr lang="en-US" altLang="en-US" i="1" dirty="0">
              <a:solidFill>
                <a:srgbClr val="000000"/>
              </a:solidFill>
              <a:latin typeface="Baskerville Old Face" pitchFamily="18" charset="0"/>
            </a:endParaRPr>
          </a:p>
          <a:p>
            <a:pPr marL="0" indent="0">
              <a:buNone/>
            </a:pPr>
            <a:endParaRPr lang="en-US" dirty="0"/>
          </a:p>
          <a:p>
            <a:pPr marL="0" indent="0">
              <a:buNone/>
            </a:pPr>
            <a:endParaRPr lang="en-US" dirty="0"/>
          </a:p>
        </p:txBody>
      </p:sp>
      <p:sp>
        <p:nvSpPr>
          <p:cNvPr id="4" name="Left Brace 3">
            <a:extLst>
              <a:ext uri="{FF2B5EF4-FFF2-40B4-BE49-F238E27FC236}">
                <a16:creationId xmlns:a16="http://schemas.microsoft.com/office/drawing/2014/main" id="{77C9A74B-F4EC-4FF3-9461-08421566513A}"/>
              </a:ext>
            </a:extLst>
          </p:cNvPr>
          <p:cNvSpPr/>
          <p:nvPr/>
        </p:nvSpPr>
        <p:spPr>
          <a:xfrm rot="5400000">
            <a:off x="2821830" y="2767807"/>
            <a:ext cx="506413" cy="3352799"/>
          </a:xfrm>
          <a:prstGeom prst="leftBrace">
            <a:avLst>
              <a:gd name="adj1" fmla="val 8333"/>
              <a:gd name="adj2" fmla="val 49447"/>
            </a:avLst>
          </a:prstGeom>
          <a:ln>
            <a:solidFill>
              <a:srgbClr val="C00000"/>
            </a:solidFill>
          </a:ln>
        </p:spPr>
        <p:style>
          <a:lnRef idx="3">
            <a:schemeClr val="accent5"/>
          </a:lnRef>
          <a:fillRef idx="0">
            <a:schemeClr val="accent5"/>
          </a:fillRef>
          <a:effectRef idx="2">
            <a:schemeClr val="accent5"/>
          </a:effectRef>
          <a:fontRef idx="minor">
            <a:schemeClr val="tx1"/>
          </a:fontRef>
        </p:style>
        <p:txBody>
          <a:bodyPr anchor="ctr"/>
          <a:lstStyle/>
          <a:p>
            <a:pPr algn="ctr">
              <a:defRPr/>
            </a:pPr>
            <a:endParaRPr lang="en-US"/>
          </a:p>
        </p:txBody>
      </p:sp>
      <p:sp>
        <p:nvSpPr>
          <p:cNvPr id="5" name="Left Brace 4">
            <a:extLst>
              <a:ext uri="{FF2B5EF4-FFF2-40B4-BE49-F238E27FC236}">
                <a16:creationId xmlns:a16="http://schemas.microsoft.com/office/drawing/2014/main" id="{42B125EE-6B30-4C73-AA98-0BEBB542E98D}"/>
              </a:ext>
            </a:extLst>
          </p:cNvPr>
          <p:cNvSpPr/>
          <p:nvPr/>
        </p:nvSpPr>
        <p:spPr>
          <a:xfrm rot="16200000">
            <a:off x="6153994" y="3406023"/>
            <a:ext cx="547687" cy="3352800"/>
          </a:xfrm>
          <a:prstGeom prst="leftBrace">
            <a:avLst>
              <a:gd name="adj1" fmla="val 7660"/>
              <a:gd name="adj2" fmla="val 50212"/>
            </a:avLst>
          </a:prstGeom>
          <a:ln>
            <a:solidFill>
              <a:srgbClr val="00B050"/>
            </a:solidFill>
          </a:ln>
        </p:spPr>
        <p:style>
          <a:lnRef idx="3">
            <a:schemeClr val="accent4"/>
          </a:lnRef>
          <a:fillRef idx="0">
            <a:schemeClr val="accent4"/>
          </a:fillRef>
          <a:effectRef idx="2">
            <a:schemeClr val="accent4"/>
          </a:effectRef>
          <a:fontRef idx="minor">
            <a:schemeClr val="tx1"/>
          </a:fontRef>
        </p:style>
        <p:txBody>
          <a:bodyPr anchor="ctr"/>
          <a:lstStyle/>
          <a:p>
            <a:pPr algn="ctr">
              <a:defRPr/>
            </a:pPr>
            <a:endParaRPr lang="en-US"/>
          </a:p>
        </p:txBody>
      </p:sp>
      <p:sp>
        <p:nvSpPr>
          <p:cNvPr id="6" name="Left Brace 5">
            <a:extLst>
              <a:ext uri="{FF2B5EF4-FFF2-40B4-BE49-F238E27FC236}">
                <a16:creationId xmlns:a16="http://schemas.microsoft.com/office/drawing/2014/main" id="{63A72274-4D5D-4BBE-B3A8-FFF6B3335845}"/>
              </a:ext>
            </a:extLst>
          </p:cNvPr>
          <p:cNvSpPr/>
          <p:nvPr/>
        </p:nvSpPr>
        <p:spPr>
          <a:xfrm rot="16200000">
            <a:off x="2694037" y="3408946"/>
            <a:ext cx="762000" cy="3352800"/>
          </a:xfrm>
          <a:prstGeom prst="leftBrace">
            <a:avLst>
              <a:gd name="adj1" fmla="val 0"/>
              <a:gd name="adj2" fmla="val 49447"/>
            </a:avLst>
          </a:prstGeom>
          <a:ln>
            <a:solidFill>
              <a:srgbClr val="0070C0"/>
            </a:solidFill>
          </a:ln>
        </p:spPr>
        <p:style>
          <a:lnRef idx="3">
            <a:schemeClr val="accent5"/>
          </a:lnRef>
          <a:fillRef idx="0">
            <a:schemeClr val="accent5"/>
          </a:fillRef>
          <a:effectRef idx="2">
            <a:schemeClr val="accent5"/>
          </a:effectRef>
          <a:fontRef idx="minor">
            <a:schemeClr val="tx1"/>
          </a:fontRef>
        </p:style>
        <p:txBody>
          <a:bodyPr anchor="ctr"/>
          <a:lstStyle/>
          <a:p>
            <a:pPr algn="ctr">
              <a:defRPr/>
            </a:pPr>
            <a:endParaRPr lang="en-US"/>
          </a:p>
        </p:txBody>
      </p:sp>
      <p:sp>
        <p:nvSpPr>
          <p:cNvPr id="8" name="Rectangle 7">
            <a:extLst>
              <a:ext uri="{FF2B5EF4-FFF2-40B4-BE49-F238E27FC236}">
                <a16:creationId xmlns:a16="http://schemas.microsoft.com/office/drawing/2014/main" id="{6CC7048F-A22B-4860-BD86-B14D9FF2AD55}"/>
              </a:ext>
            </a:extLst>
          </p:cNvPr>
          <p:cNvSpPr/>
          <p:nvPr/>
        </p:nvSpPr>
        <p:spPr>
          <a:xfrm>
            <a:off x="1398637" y="4729475"/>
            <a:ext cx="6705600" cy="5397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Connector 8">
            <a:extLst>
              <a:ext uri="{FF2B5EF4-FFF2-40B4-BE49-F238E27FC236}">
                <a16:creationId xmlns:a16="http://schemas.microsoft.com/office/drawing/2014/main" id="{CB24620B-B58C-4736-B497-B5936F4157A2}"/>
              </a:ext>
            </a:extLst>
          </p:cNvPr>
          <p:cNvCxnSpPr/>
          <p:nvPr/>
        </p:nvCxnSpPr>
        <p:spPr>
          <a:xfrm>
            <a:off x="4751436" y="4046579"/>
            <a:ext cx="0" cy="762000"/>
          </a:xfrm>
          <a:prstGeom prst="line">
            <a:avLst/>
          </a:prstGeom>
          <a:ln>
            <a:solidFill>
              <a:srgbClr val="00B050"/>
            </a:solidFill>
          </a:ln>
        </p:spPr>
        <p:style>
          <a:lnRef idx="3">
            <a:schemeClr val="accent4"/>
          </a:lnRef>
          <a:fillRef idx="0">
            <a:schemeClr val="accent4"/>
          </a:fillRef>
          <a:effectRef idx="2">
            <a:schemeClr val="accent4"/>
          </a:effectRef>
          <a:fontRef idx="minor">
            <a:schemeClr val="tx1"/>
          </a:fontRef>
        </p:style>
      </p:cxnSp>
      <p:cxnSp>
        <p:nvCxnSpPr>
          <p:cNvPr id="10" name="Straight Connector 9">
            <a:extLst>
              <a:ext uri="{FF2B5EF4-FFF2-40B4-BE49-F238E27FC236}">
                <a16:creationId xmlns:a16="http://schemas.microsoft.com/office/drawing/2014/main" id="{3EC50551-3ECE-4179-A32B-C35014461D26}"/>
              </a:ext>
            </a:extLst>
          </p:cNvPr>
          <p:cNvCxnSpPr/>
          <p:nvPr/>
        </p:nvCxnSpPr>
        <p:spPr>
          <a:xfrm>
            <a:off x="8077200" y="4316413"/>
            <a:ext cx="0" cy="762000"/>
          </a:xfrm>
          <a:prstGeom prst="line">
            <a:avLst/>
          </a:prstGeom>
          <a:ln>
            <a:solidFill>
              <a:srgbClr val="00B050"/>
            </a:solidFill>
          </a:ln>
        </p:spPr>
        <p:style>
          <a:lnRef idx="3">
            <a:schemeClr val="accent4"/>
          </a:lnRef>
          <a:fillRef idx="0">
            <a:schemeClr val="accent4"/>
          </a:fillRef>
          <a:effectRef idx="2">
            <a:schemeClr val="accent4"/>
          </a:effectRef>
          <a:fontRef idx="minor">
            <a:schemeClr val="tx1"/>
          </a:fontRef>
        </p:style>
      </p:cxnSp>
      <p:cxnSp>
        <p:nvCxnSpPr>
          <p:cNvPr id="11" name="Straight Arrow Connector 10">
            <a:extLst>
              <a:ext uri="{FF2B5EF4-FFF2-40B4-BE49-F238E27FC236}">
                <a16:creationId xmlns:a16="http://schemas.microsoft.com/office/drawing/2014/main" id="{E686C4F9-94C3-4E6B-84A8-D135DEADD1C1}"/>
              </a:ext>
            </a:extLst>
          </p:cNvPr>
          <p:cNvCxnSpPr/>
          <p:nvPr/>
        </p:nvCxnSpPr>
        <p:spPr>
          <a:xfrm>
            <a:off x="8077200" y="4441867"/>
            <a:ext cx="0" cy="914400"/>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8BA2E64A-E73B-4D08-969C-1B58E2AA462A}"/>
              </a:ext>
            </a:extLst>
          </p:cNvPr>
          <p:cNvCxnSpPr/>
          <p:nvPr/>
        </p:nvCxnSpPr>
        <p:spPr>
          <a:xfrm>
            <a:off x="4876800" y="4724400"/>
            <a:ext cx="0" cy="2428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0933B5AF-1703-4DC9-81DD-A26BF9CF144F}"/>
              </a:ext>
            </a:extLst>
          </p:cNvPr>
          <p:cNvCxnSpPr/>
          <p:nvPr/>
        </p:nvCxnSpPr>
        <p:spPr>
          <a:xfrm>
            <a:off x="5257800" y="4724400"/>
            <a:ext cx="0" cy="2428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484FD01C-6DDC-43D8-A755-6BA334F44E02}"/>
              </a:ext>
            </a:extLst>
          </p:cNvPr>
          <p:cNvCxnSpPr/>
          <p:nvPr/>
        </p:nvCxnSpPr>
        <p:spPr>
          <a:xfrm>
            <a:off x="5638800" y="4742482"/>
            <a:ext cx="0" cy="2428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3E9732B1-BDA0-420E-B2C0-2B6A3399E1C0}"/>
              </a:ext>
            </a:extLst>
          </p:cNvPr>
          <p:cNvCxnSpPr/>
          <p:nvPr/>
        </p:nvCxnSpPr>
        <p:spPr>
          <a:xfrm>
            <a:off x="6019800" y="4724400"/>
            <a:ext cx="0" cy="2428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2DF54B56-C03A-42B6-A152-31E8C138A13A}"/>
              </a:ext>
            </a:extLst>
          </p:cNvPr>
          <p:cNvCxnSpPr/>
          <p:nvPr/>
        </p:nvCxnSpPr>
        <p:spPr>
          <a:xfrm>
            <a:off x="6400800" y="4742482"/>
            <a:ext cx="0" cy="2428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63668C17-F1F3-4068-BAA2-B43AF8881F0E}"/>
              </a:ext>
            </a:extLst>
          </p:cNvPr>
          <p:cNvCxnSpPr/>
          <p:nvPr/>
        </p:nvCxnSpPr>
        <p:spPr>
          <a:xfrm>
            <a:off x="6781800" y="4724400"/>
            <a:ext cx="0" cy="2428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82A5FDF1-6440-4534-ACAA-5F0B5B39E618}"/>
              </a:ext>
            </a:extLst>
          </p:cNvPr>
          <p:cNvCxnSpPr/>
          <p:nvPr/>
        </p:nvCxnSpPr>
        <p:spPr>
          <a:xfrm>
            <a:off x="7162800" y="4724400"/>
            <a:ext cx="0" cy="2428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5176A16F-03A9-4F3F-ACDC-AC426DF23747}"/>
              </a:ext>
            </a:extLst>
          </p:cNvPr>
          <p:cNvCxnSpPr/>
          <p:nvPr/>
        </p:nvCxnSpPr>
        <p:spPr>
          <a:xfrm>
            <a:off x="7543800" y="4756462"/>
            <a:ext cx="0" cy="2428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793F05F4-879A-4BF7-B4F1-8350410D715D}"/>
              </a:ext>
            </a:extLst>
          </p:cNvPr>
          <p:cNvCxnSpPr/>
          <p:nvPr/>
        </p:nvCxnSpPr>
        <p:spPr>
          <a:xfrm>
            <a:off x="7924800" y="4756462"/>
            <a:ext cx="0" cy="2428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52A64264-34E3-458B-A37F-A2EABEF0A11A}"/>
              </a:ext>
            </a:extLst>
          </p:cNvPr>
          <p:cNvSpPr/>
          <p:nvPr/>
        </p:nvSpPr>
        <p:spPr>
          <a:xfrm>
            <a:off x="4365854" y="4736068"/>
            <a:ext cx="412292" cy="369332"/>
          </a:xfrm>
          <a:prstGeom prst="rect">
            <a:avLst/>
          </a:prstGeom>
        </p:spPr>
        <p:txBody>
          <a:bodyPr wrap="none">
            <a:spAutoFit/>
          </a:bodyPr>
          <a:lstStyle/>
          <a:p>
            <a:pPr algn="ctr"/>
            <a:r>
              <a:rPr lang="en-US" altLang="en-US" i="1" dirty="0">
                <a:solidFill>
                  <a:srgbClr val="000000"/>
                </a:solidFill>
                <a:latin typeface="Baskerville Old Face" pitchFamily="18" charset="0"/>
              </a:rPr>
              <a:t>12</a:t>
            </a:r>
          </a:p>
        </p:txBody>
      </p:sp>
      <p:sp>
        <p:nvSpPr>
          <p:cNvPr id="28" name="Rectangle 27">
            <a:extLst>
              <a:ext uri="{FF2B5EF4-FFF2-40B4-BE49-F238E27FC236}">
                <a16:creationId xmlns:a16="http://schemas.microsoft.com/office/drawing/2014/main" id="{1DE32A0D-2C3A-47BC-A0A8-A8FE5728011B}"/>
              </a:ext>
            </a:extLst>
          </p:cNvPr>
          <p:cNvSpPr/>
          <p:nvPr/>
        </p:nvSpPr>
        <p:spPr>
          <a:xfrm>
            <a:off x="8001000" y="4597956"/>
            <a:ext cx="412292" cy="369332"/>
          </a:xfrm>
          <a:prstGeom prst="rect">
            <a:avLst/>
          </a:prstGeom>
        </p:spPr>
        <p:txBody>
          <a:bodyPr wrap="none">
            <a:spAutoFit/>
          </a:bodyPr>
          <a:lstStyle/>
          <a:p>
            <a:r>
              <a:rPr lang="en-US" altLang="en-US" i="1" dirty="0">
                <a:solidFill>
                  <a:srgbClr val="000000"/>
                </a:solidFill>
                <a:latin typeface="Baskerville Old Face" pitchFamily="18" charset="0"/>
              </a:rPr>
              <a:t>20</a:t>
            </a:r>
          </a:p>
        </p:txBody>
      </p:sp>
      <p:sp>
        <p:nvSpPr>
          <p:cNvPr id="29" name="TextBox 17">
            <a:extLst>
              <a:ext uri="{FF2B5EF4-FFF2-40B4-BE49-F238E27FC236}">
                <a16:creationId xmlns:a16="http://schemas.microsoft.com/office/drawing/2014/main" id="{5BF22D22-B020-46CD-BA81-D6838D37CC4B}"/>
              </a:ext>
            </a:extLst>
          </p:cNvPr>
          <p:cNvSpPr txBox="1">
            <a:spLocks noChangeArrowheads="1"/>
          </p:cNvSpPr>
          <p:nvPr/>
        </p:nvSpPr>
        <p:spPr bwMode="auto">
          <a:xfrm>
            <a:off x="1452869" y="5437891"/>
            <a:ext cx="30668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tx2"/>
              </a:buClr>
              <a:buSzPct val="80000"/>
              <a:buFont typeface="Wingdings" pitchFamily="2" charset="2"/>
              <a:buChar char="n"/>
              <a:defRPr sz="2200" b="1">
                <a:solidFill>
                  <a:srgbClr val="103184"/>
                </a:solidFill>
                <a:latin typeface="Arial" pitchFamily="34" charset="0"/>
                <a:ea typeface="MS PGothic" pitchFamily="34" charset="-128"/>
              </a:defRPr>
            </a:lvl1pPr>
            <a:lvl2pPr marL="742950" indent="-285750" eaLnBrk="0" hangingPunct="0">
              <a:buClr>
                <a:schemeClr val="bg1"/>
              </a:buClr>
              <a:buSzPct val="85000"/>
              <a:buFont typeface="Wingdings" pitchFamily="2" charset="2"/>
              <a:buChar char="l"/>
              <a:defRPr sz="1700">
                <a:solidFill>
                  <a:srgbClr val="103184"/>
                </a:solidFill>
                <a:latin typeface="Arial" pitchFamily="34" charset="0"/>
                <a:ea typeface="MS PGothic" pitchFamily="34" charset="-128"/>
              </a:defRPr>
            </a:lvl2pPr>
            <a:lvl3pPr marL="1143000" indent="-228600" eaLnBrk="0" hangingPunct="0">
              <a:buClr>
                <a:schemeClr val="bg1"/>
              </a:buClr>
              <a:buSzPct val="85000"/>
              <a:buChar char="-"/>
              <a:defRPr sz="1700">
                <a:solidFill>
                  <a:srgbClr val="103184"/>
                </a:solidFill>
                <a:latin typeface="Arial" pitchFamily="34" charset="0"/>
                <a:ea typeface="MS PGothic" pitchFamily="34" charset="-128"/>
              </a:defRPr>
            </a:lvl3pPr>
            <a:lvl4pPr marL="1600200" indent="-228600" eaLnBrk="0" hangingPunct="0">
              <a:buClr>
                <a:schemeClr val="bg1"/>
              </a:buClr>
              <a:buSzPct val="85000"/>
              <a:buChar char="–"/>
              <a:defRPr sz="2200" b="1">
                <a:solidFill>
                  <a:schemeClr val="bg1"/>
                </a:solidFill>
                <a:latin typeface="Arial" pitchFamily="34" charset="0"/>
                <a:ea typeface="MS PGothic" pitchFamily="34" charset="-128"/>
              </a:defRPr>
            </a:lvl4pPr>
            <a:lvl5pPr marL="2057400" indent="-228600" eaLnBrk="0" hangingPunct="0">
              <a:buSzPct val="80000"/>
              <a:buFont typeface="Wingdings" pitchFamily="2" charset="2"/>
              <a:buChar char="»"/>
              <a:defRPr sz="2000">
                <a:solidFill>
                  <a:srgbClr val="103184"/>
                </a:solidFill>
                <a:latin typeface="Arial" pitchFamily="34" charset="0"/>
                <a:ea typeface="MS PGothic" pitchFamily="34" charset="-128"/>
              </a:defRPr>
            </a:lvl5pPr>
            <a:lvl6pPr marL="25146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6pPr>
            <a:lvl7pPr marL="29718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7pPr>
            <a:lvl8pPr marL="34290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8pPr>
            <a:lvl9pPr marL="38862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9pPr>
          </a:lstStyle>
          <a:p>
            <a:pPr algn="ctr" eaLnBrk="1" hangingPunct="1">
              <a:buClrTx/>
              <a:buSzTx/>
              <a:buFontTx/>
              <a:buNone/>
            </a:pPr>
            <a:r>
              <a:rPr lang="en-US" altLang="en-US" sz="1400" b="0" dirty="0">
                <a:solidFill>
                  <a:srgbClr val="000000"/>
                </a:solidFill>
                <a:latin typeface="Baskerville Old Face" pitchFamily="18" charset="0"/>
              </a:rPr>
              <a:t>Life Cover of Rs 11,42,206 for 12 Years </a:t>
            </a:r>
          </a:p>
        </p:txBody>
      </p:sp>
      <p:sp>
        <p:nvSpPr>
          <p:cNvPr id="30" name="TextBox 17">
            <a:extLst>
              <a:ext uri="{FF2B5EF4-FFF2-40B4-BE49-F238E27FC236}">
                <a16:creationId xmlns:a16="http://schemas.microsoft.com/office/drawing/2014/main" id="{1690EB95-FC8D-4A93-9AD0-9EEA0E080FD8}"/>
              </a:ext>
            </a:extLst>
          </p:cNvPr>
          <p:cNvSpPr txBox="1">
            <a:spLocks noChangeArrowheads="1"/>
          </p:cNvSpPr>
          <p:nvPr/>
        </p:nvSpPr>
        <p:spPr bwMode="auto">
          <a:xfrm>
            <a:off x="979941" y="4659312"/>
            <a:ext cx="298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tx2"/>
              </a:buClr>
              <a:buSzPct val="80000"/>
              <a:buFont typeface="Wingdings" pitchFamily="2" charset="2"/>
              <a:buChar char="n"/>
              <a:defRPr sz="2200" b="1">
                <a:solidFill>
                  <a:srgbClr val="103184"/>
                </a:solidFill>
                <a:latin typeface="Arial" pitchFamily="34" charset="0"/>
                <a:ea typeface="MS PGothic" pitchFamily="34" charset="-128"/>
              </a:defRPr>
            </a:lvl1pPr>
            <a:lvl2pPr marL="742950" indent="-285750" eaLnBrk="0" hangingPunct="0">
              <a:buClr>
                <a:schemeClr val="bg1"/>
              </a:buClr>
              <a:buSzPct val="85000"/>
              <a:buFont typeface="Wingdings" pitchFamily="2" charset="2"/>
              <a:buChar char="l"/>
              <a:defRPr sz="1700">
                <a:solidFill>
                  <a:srgbClr val="103184"/>
                </a:solidFill>
                <a:latin typeface="Arial" pitchFamily="34" charset="0"/>
                <a:ea typeface="MS PGothic" pitchFamily="34" charset="-128"/>
              </a:defRPr>
            </a:lvl2pPr>
            <a:lvl3pPr marL="1143000" indent="-228600" eaLnBrk="0" hangingPunct="0">
              <a:buClr>
                <a:schemeClr val="bg1"/>
              </a:buClr>
              <a:buSzPct val="85000"/>
              <a:buChar char="-"/>
              <a:defRPr sz="1700">
                <a:solidFill>
                  <a:srgbClr val="103184"/>
                </a:solidFill>
                <a:latin typeface="Arial" pitchFamily="34" charset="0"/>
                <a:ea typeface="MS PGothic" pitchFamily="34" charset="-128"/>
              </a:defRPr>
            </a:lvl3pPr>
            <a:lvl4pPr marL="1600200" indent="-228600" eaLnBrk="0" hangingPunct="0">
              <a:buClr>
                <a:schemeClr val="bg1"/>
              </a:buClr>
              <a:buSzPct val="85000"/>
              <a:buChar char="–"/>
              <a:defRPr sz="2200" b="1">
                <a:solidFill>
                  <a:schemeClr val="bg1"/>
                </a:solidFill>
                <a:latin typeface="Arial" pitchFamily="34" charset="0"/>
                <a:ea typeface="MS PGothic" pitchFamily="34" charset="-128"/>
              </a:defRPr>
            </a:lvl4pPr>
            <a:lvl5pPr marL="2057400" indent="-228600" eaLnBrk="0" hangingPunct="0">
              <a:buSzPct val="80000"/>
              <a:buFont typeface="Wingdings" pitchFamily="2" charset="2"/>
              <a:buChar char="»"/>
              <a:defRPr sz="2000">
                <a:solidFill>
                  <a:srgbClr val="103184"/>
                </a:solidFill>
                <a:latin typeface="Arial" pitchFamily="34" charset="0"/>
                <a:ea typeface="MS PGothic" pitchFamily="34" charset="-128"/>
              </a:defRPr>
            </a:lvl5pPr>
            <a:lvl6pPr marL="25146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6pPr>
            <a:lvl7pPr marL="29718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7pPr>
            <a:lvl8pPr marL="34290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8pPr>
            <a:lvl9pPr marL="38862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9pPr>
          </a:lstStyle>
          <a:p>
            <a:pPr algn="ctr" eaLnBrk="1" hangingPunct="1">
              <a:buClrTx/>
              <a:buSzTx/>
              <a:buFontTx/>
              <a:buNone/>
            </a:pPr>
            <a:r>
              <a:rPr lang="en-US" altLang="en-US" sz="1800" b="0" i="1" dirty="0">
                <a:solidFill>
                  <a:srgbClr val="000000"/>
                </a:solidFill>
                <a:latin typeface="Baskerville Old Face" pitchFamily="18" charset="0"/>
              </a:rPr>
              <a:t>1</a:t>
            </a:r>
          </a:p>
        </p:txBody>
      </p:sp>
      <p:sp>
        <p:nvSpPr>
          <p:cNvPr id="31" name="TextBox 56">
            <a:extLst>
              <a:ext uri="{FF2B5EF4-FFF2-40B4-BE49-F238E27FC236}">
                <a16:creationId xmlns:a16="http://schemas.microsoft.com/office/drawing/2014/main" id="{DD7049CC-8C47-4C33-BB5C-5DCD224ACF8C}"/>
              </a:ext>
            </a:extLst>
          </p:cNvPr>
          <p:cNvSpPr txBox="1">
            <a:spLocks noChangeArrowheads="1"/>
          </p:cNvSpPr>
          <p:nvPr/>
        </p:nvSpPr>
        <p:spPr bwMode="auto">
          <a:xfrm>
            <a:off x="4871429" y="4258747"/>
            <a:ext cx="2819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Clr>
                <a:schemeClr val="tx2"/>
              </a:buClr>
              <a:buSzPct val="80000"/>
              <a:buFont typeface="Wingdings" pitchFamily="2" charset="2"/>
              <a:buChar char="n"/>
              <a:defRPr sz="2200" b="1">
                <a:solidFill>
                  <a:srgbClr val="103184"/>
                </a:solidFill>
                <a:latin typeface="Arial" pitchFamily="34" charset="0"/>
                <a:ea typeface="MS PGothic" pitchFamily="34" charset="-128"/>
              </a:defRPr>
            </a:lvl1pPr>
            <a:lvl2pPr marL="742950" indent="-285750" eaLnBrk="0" hangingPunct="0">
              <a:buClr>
                <a:schemeClr val="bg1"/>
              </a:buClr>
              <a:buSzPct val="85000"/>
              <a:buFont typeface="Wingdings" pitchFamily="2" charset="2"/>
              <a:buChar char="l"/>
              <a:defRPr sz="1700">
                <a:solidFill>
                  <a:srgbClr val="103184"/>
                </a:solidFill>
                <a:latin typeface="Arial" pitchFamily="34" charset="0"/>
                <a:ea typeface="MS PGothic" pitchFamily="34" charset="-128"/>
              </a:defRPr>
            </a:lvl2pPr>
            <a:lvl3pPr marL="1143000" indent="-228600" eaLnBrk="0" hangingPunct="0">
              <a:buClr>
                <a:schemeClr val="bg1"/>
              </a:buClr>
              <a:buSzPct val="85000"/>
              <a:buChar char="-"/>
              <a:defRPr sz="1700">
                <a:solidFill>
                  <a:srgbClr val="103184"/>
                </a:solidFill>
                <a:latin typeface="Arial" pitchFamily="34" charset="0"/>
                <a:ea typeface="MS PGothic" pitchFamily="34" charset="-128"/>
              </a:defRPr>
            </a:lvl3pPr>
            <a:lvl4pPr marL="1600200" indent="-228600" eaLnBrk="0" hangingPunct="0">
              <a:buClr>
                <a:schemeClr val="bg1"/>
              </a:buClr>
              <a:buSzPct val="85000"/>
              <a:buChar char="–"/>
              <a:defRPr sz="2200" b="1">
                <a:solidFill>
                  <a:schemeClr val="bg1"/>
                </a:solidFill>
                <a:latin typeface="Arial" pitchFamily="34" charset="0"/>
                <a:ea typeface="MS PGothic" pitchFamily="34" charset="-128"/>
              </a:defRPr>
            </a:lvl4pPr>
            <a:lvl5pPr marL="2057400" indent="-228600" eaLnBrk="0" hangingPunct="0">
              <a:buSzPct val="80000"/>
              <a:buFont typeface="Wingdings" pitchFamily="2" charset="2"/>
              <a:buChar char="»"/>
              <a:defRPr sz="2000">
                <a:solidFill>
                  <a:srgbClr val="103184"/>
                </a:solidFill>
                <a:latin typeface="Arial" pitchFamily="34" charset="0"/>
                <a:ea typeface="MS PGothic" pitchFamily="34" charset="-128"/>
              </a:defRPr>
            </a:lvl5pPr>
            <a:lvl6pPr marL="25146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6pPr>
            <a:lvl7pPr marL="29718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7pPr>
            <a:lvl8pPr marL="34290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8pPr>
            <a:lvl9pPr marL="38862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9pPr>
          </a:lstStyle>
          <a:p>
            <a:pPr algn="ctr" eaLnBrk="1" hangingPunct="1">
              <a:buClrTx/>
              <a:buSzTx/>
              <a:buFontTx/>
              <a:buNone/>
            </a:pPr>
            <a:r>
              <a:rPr lang="en-US" altLang="en-US" sz="1400" b="0" dirty="0">
                <a:solidFill>
                  <a:srgbClr val="000000"/>
                </a:solidFill>
                <a:latin typeface="Baskerville Old Face" pitchFamily="18" charset="0"/>
              </a:rPr>
              <a:t>Guaranteed Payout of Rs  1,02,799  Annually</a:t>
            </a:r>
          </a:p>
        </p:txBody>
      </p:sp>
      <p:sp>
        <p:nvSpPr>
          <p:cNvPr id="32" name="TextBox 56">
            <a:extLst>
              <a:ext uri="{FF2B5EF4-FFF2-40B4-BE49-F238E27FC236}">
                <a16:creationId xmlns:a16="http://schemas.microsoft.com/office/drawing/2014/main" id="{CAEBB65B-C45E-4101-B4B7-3090AF0EAB08}"/>
              </a:ext>
            </a:extLst>
          </p:cNvPr>
          <p:cNvSpPr txBox="1">
            <a:spLocks noChangeArrowheads="1"/>
          </p:cNvSpPr>
          <p:nvPr/>
        </p:nvSpPr>
        <p:spPr bwMode="auto">
          <a:xfrm>
            <a:off x="6019800" y="3473929"/>
            <a:ext cx="28194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Clr>
                <a:schemeClr val="tx2"/>
              </a:buClr>
              <a:buSzPct val="80000"/>
              <a:buFont typeface="Wingdings" pitchFamily="2" charset="2"/>
              <a:buChar char="n"/>
              <a:defRPr sz="2200" b="1">
                <a:solidFill>
                  <a:srgbClr val="103184"/>
                </a:solidFill>
                <a:latin typeface="Arial" pitchFamily="34" charset="0"/>
                <a:ea typeface="MS PGothic" pitchFamily="34" charset="-128"/>
              </a:defRPr>
            </a:lvl1pPr>
            <a:lvl2pPr marL="742950" indent="-285750" eaLnBrk="0" hangingPunct="0">
              <a:buClr>
                <a:schemeClr val="bg1"/>
              </a:buClr>
              <a:buSzPct val="85000"/>
              <a:buFont typeface="Wingdings" pitchFamily="2" charset="2"/>
              <a:buChar char="l"/>
              <a:defRPr sz="1700">
                <a:solidFill>
                  <a:srgbClr val="103184"/>
                </a:solidFill>
                <a:latin typeface="Arial" pitchFamily="34" charset="0"/>
                <a:ea typeface="MS PGothic" pitchFamily="34" charset="-128"/>
              </a:defRPr>
            </a:lvl2pPr>
            <a:lvl3pPr marL="1143000" indent="-228600" eaLnBrk="0" hangingPunct="0">
              <a:buClr>
                <a:schemeClr val="bg1"/>
              </a:buClr>
              <a:buSzPct val="85000"/>
              <a:buChar char="-"/>
              <a:defRPr sz="1700">
                <a:solidFill>
                  <a:srgbClr val="103184"/>
                </a:solidFill>
                <a:latin typeface="Arial" pitchFamily="34" charset="0"/>
                <a:ea typeface="MS PGothic" pitchFamily="34" charset="-128"/>
              </a:defRPr>
            </a:lvl3pPr>
            <a:lvl4pPr marL="1600200" indent="-228600" eaLnBrk="0" hangingPunct="0">
              <a:buClr>
                <a:schemeClr val="bg1"/>
              </a:buClr>
              <a:buSzPct val="85000"/>
              <a:buChar char="–"/>
              <a:defRPr sz="2200" b="1">
                <a:solidFill>
                  <a:schemeClr val="bg1"/>
                </a:solidFill>
                <a:latin typeface="Arial" pitchFamily="34" charset="0"/>
                <a:ea typeface="MS PGothic" pitchFamily="34" charset="-128"/>
              </a:defRPr>
            </a:lvl4pPr>
            <a:lvl5pPr marL="2057400" indent="-228600" eaLnBrk="0" hangingPunct="0">
              <a:buSzPct val="80000"/>
              <a:buFont typeface="Wingdings" pitchFamily="2" charset="2"/>
              <a:buChar char="»"/>
              <a:defRPr sz="2000">
                <a:solidFill>
                  <a:srgbClr val="103184"/>
                </a:solidFill>
                <a:latin typeface="Arial" pitchFamily="34" charset="0"/>
                <a:ea typeface="MS PGothic" pitchFamily="34" charset="-128"/>
              </a:defRPr>
            </a:lvl5pPr>
            <a:lvl6pPr marL="25146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6pPr>
            <a:lvl7pPr marL="29718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7pPr>
            <a:lvl8pPr marL="34290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8pPr>
            <a:lvl9pPr marL="38862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9pPr>
          </a:lstStyle>
          <a:p>
            <a:pPr algn="ctr" eaLnBrk="1" hangingPunct="1">
              <a:buClrTx/>
              <a:buSzTx/>
              <a:buFontTx/>
              <a:buNone/>
            </a:pPr>
            <a:r>
              <a:rPr lang="en-US" altLang="en-US" sz="1400" b="0" dirty="0">
                <a:solidFill>
                  <a:srgbClr val="000000"/>
                </a:solidFill>
                <a:latin typeface="Baskerville Old Face" pitchFamily="18" charset="0"/>
              </a:rPr>
              <a:t>Total survival benefit – </a:t>
            </a:r>
          </a:p>
          <a:p>
            <a:pPr algn="ctr" eaLnBrk="1" hangingPunct="1">
              <a:buClrTx/>
              <a:buSzTx/>
              <a:buFontTx/>
              <a:buNone/>
            </a:pPr>
            <a:r>
              <a:rPr lang="en-US" altLang="en-US" sz="1400" b="0" dirty="0">
                <a:solidFill>
                  <a:srgbClr val="000000"/>
                </a:solidFill>
                <a:latin typeface="Baskerville Old Face" pitchFamily="18" charset="0"/>
              </a:rPr>
              <a:t>1,02,799 X 8 = 8,22,39</a:t>
            </a:r>
            <a:r>
              <a:rPr lang="en-US" altLang="en-US" sz="1400" b="0" dirty="0">
                <a:solidFill>
                  <a:schemeClr val="tx1"/>
                </a:solidFill>
                <a:latin typeface="Baskerville Old Face" pitchFamily="18" charset="0"/>
              </a:rPr>
              <a:t>2</a:t>
            </a:r>
            <a:r>
              <a:rPr lang="en-US" altLang="en-US" sz="1400" b="0" dirty="0">
                <a:solidFill>
                  <a:srgbClr val="000000"/>
                </a:solidFill>
                <a:latin typeface="Baskerville Old Face" pitchFamily="18" charset="0"/>
              </a:rPr>
              <a:t> + 11,42206 = 19</a:t>
            </a:r>
            <a:r>
              <a:rPr lang="en-US" altLang="en-US" sz="1400" dirty="0">
                <a:solidFill>
                  <a:srgbClr val="000000"/>
                </a:solidFill>
                <a:latin typeface="Baskerville Old Face" pitchFamily="18" charset="0"/>
              </a:rPr>
              <a:t>,64,5</a:t>
            </a:r>
            <a:r>
              <a:rPr lang="en-US" altLang="en-US" sz="1400" dirty="0">
                <a:solidFill>
                  <a:schemeClr val="tx1"/>
                </a:solidFill>
                <a:latin typeface="Baskerville Old Face" pitchFamily="18" charset="0"/>
              </a:rPr>
              <a:t>98</a:t>
            </a:r>
          </a:p>
        </p:txBody>
      </p:sp>
      <p:sp>
        <p:nvSpPr>
          <p:cNvPr id="33" name="TextBox 17">
            <a:extLst>
              <a:ext uri="{FF2B5EF4-FFF2-40B4-BE49-F238E27FC236}">
                <a16:creationId xmlns:a16="http://schemas.microsoft.com/office/drawing/2014/main" id="{A807136E-39B1-49CD-99F8-5BEF952EBA6F}"/>
              </a:ext>
            </a:extLst>
          </p:cNvPr>
          <p:cNvSpPr txBox="1">
            <a:spLocks noChangeArrowheads="1"/>
          </p:cNvSpPr>
          <p:nvPr/>
        </p:nvSpPr>
        <p:spPr bwMode="auto">
          <a:xfrm>
            <a:off x="1278391" y="3451578"/>
            <a:ext cx="3139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tx2"/>
              </a:buClr>
              <a:buSzPct val="80000"/>
              <a:buFont typeface="Wingdings" pitchFamily="2" charset="2"/>
              <a:buChar char="n"/>
              <a:defRPr sz="2200" b="1">
                <a:solidFill>
                  <a:srgbClr val="103184"/>
                </a:solidFill>
                <a:latin typeface="Arial" pitchFamily="34" charset="0"/>
                <a:ea typeface="MS PGothic" pitchFamily="34" charset="-128"/>
              </a:defRPr>
            </a:lvl1pPr>
            <a:lvl2pPr marL="742950" indent="-285750" eaLnBrk="0" hangingPunct="0">
              <a:buClr>
                <a:schemeClr val="bg1"/>
              </a:buClr>
              <a:buSzPct val="85000"/>
              <a:buFont typeface="Wingdings" pitchFamily="2" charset="2"/>
              <a:buChar char="l"/>
              <a:defRPr sz="1700">
                <a:solidFill>
                  <a:srgbClr val="103184"/>
                </a:solidFill>
                <a:latin typeface="Arial" pitchFamily="34" charset="0"/>
                <a:ea typeface="MS PGothic" pitchFamily="34" charset="-128"/>
              </a:defRPr>
            </a:lvl2pPr>
            <a:lvl3pPr marL="1143000" indent="-228600" eaLnBrk="0" hangingPunct="0">
              <a:buClr>
                <a:schemeClr val="bg1"/>
              </a:buClr>
              <a:buSzPct val="85000"/>
              <a:buChar char="-"/>
              <a:defRPr sz="1700">
                <a:solidFill>
                  <a:srgbClr val="103184"/>
                </a:solidFill>
                <a:latin typeface="Arial" pitchFamily="34" charset="0"/>
                <a:ea typeface="MS PGothic" pitchFamily="34" charset="-128"/>
              </a:defRPr>
            </a:lvl3pPr>
            <a:lvl4pPr marL="1600200" indent="-228600" eaLnBrk="0" hangingPunct="0">
              <a:buClr>
                <a:schemeClr val="bg1"/>
              </a:buClr>
              <a:buSzPct val="85000"/>
              <a:buChar char="–"/>
              <a:defRPr sz="2200" b="1">
                <a:solidFill>
                  <a:schemeClr val="bg1"/>
                </a:solidFill>
                <a:latin typeface="Arial" pitchFamily="34" charset="0"/>
                <a:ea typeface="MS PGothic" pitchFamily="34" charset="-128"/>
              </a:defRPr>
            </a:lvl4pPr>
            <a:lvl5pPr marL="2057400" indent="-228600" eaLnBrk="0" hangingPunct="0">
              <a:buSzPct val="80000"/>
              <a:buFont typeface="Wingdings" pitchFamily="2" charset="2"/>
              <a:buChar char="»"/>
              <a:defRPr sz="2000">
                <a:solidFill>
                  <a:srgbClr val="103184"/>
                </a:solidFill>
                <a:latin typeface="Arial" pitchFamily="34" charset="0"/>
                <a:ea typeface="MS PGothic" pitchFamily="34" charset="-128"/>
              </a:defRPr>
            </a:lvl5pPr>
            <a:lvl6pPr marL="25146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6pPr>
            <a:lvl7pPr marL="29718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7pPr>
            <a:lvl8pPr marL="34290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8pPr>
            <a:lvl9pPr marL="3886200" indent="-228600" eaLnBrk="0" fontAlgn="base" hangingPunct="0">
              <a:spcBef>
                <a:spcPct val="0"/>
              </a:spcBef>
              <a:spcAft>
                <a:spcPct val="0"/>
              </a:spcAft>
              <a:buSzPct val="80000"/>
              <a:buFont typeface="Wingdings" pitchFamily="2" charset="2"/>
              <a:buChar char="»"/>
              <a:defRPr sz="2000">
                <a:solidFill>
                  <a:srgbClr val="103184"/>
                </a:solidFill>
                <a:latin typeface="Arial" pitchFamily="34" charset="0"/>
                <a:ea typeface="MS PGothic" pitchFamily="34" charset="-128"/>
              </a:defRPr>
            </a:lvl9pPr>
          </a:lstStyle>
          <a:p>
            <a:pPr algn="ctr" eaLnBrk="1" hangingPunct="1">
              <a:buClrTx/>
              <a:buSzTx/>
              <a:buFontTx/>
              <a:buNone/>
            </a:pPr>
            <a:r>
              <a:rPr lang="en-US" altLang="en-US" sz="1400" b="0" dirty="0">
                <a:solidFill>
                  <a:srgbClr val="000000"/>
                </a:solidFill>
                <a:latin typeface="Baskerville Old Face" pitchFamily="18" charset="0"/>
              </a:rPr>
              <a:t>Policy Term – 12 Years</a:t>
            </a:r>
          </a:p>
          <a:p>
            <a:pPr algn="ctr" eaLnBrk="1" hangingPunct="1">
              <a:buClrTx/>
              <a:buSzTx/>
              <a:buFontTx/>
              <a:buNone/>
            </a:pPr>
            <a:r>
              <a:rPr lang="en-US" altLang="en-US" sz="1400" b="0" dirty="0">
                <a:solidFill>
                  <a:srgbClr val="000000"/>
                </a:solidFill>
                <a:latin typeface="Baskerville Old Face" pitchFamily="18" charset="0"/>
              </a:rPr>
              <a:t>Premium </a:t>
            </a:r>
            <a:r>
              <a:rPr lang="en-US" altLang="en-US" sz="1400" b="0" dirty="0" err="1">
                <a:solidFill>
                  <a:srgbClr val="000000"/>
                </a:solidFill>
                <a:latin typeface="Baskerville Old Face" pitchFamily="18" charset="0"/>
              </a:rPr>
              <a:t>Rs</a:t>
            </a:r>
            <a:r>
              <a:rPr lang="en-US" altLang="en-US" sz="1400" b="0" dirty="0">
                <a:solidFill>
                  <a:srgbClr val="000000"/>
                </a:solidFill>
                <a:latin typeface="Baskerville Old Face" pitchFamily="18" charset="0"/>
              </a:rPr>
              <a:t> 1,00,000 (Exclusive of GST)</a:t>
            </a:r>
          </a:p>
          <a:p>
            <a:pPr algn="ctr" eaLnBrk="1" hangingPunct="1">
              <a:buClrTx/>
              <a:buSzTx/>
              <a:buFontTx/>
              <a:buNone/>
            </a:pPr>
            <a:r>
              <a:rPr lang="en-US" altLang="en-US" sz="1400" b="0" dirty="0">
                <a:solidFill>
                  <a:srgbClr val="000000"/>
                </a:solidFill>
                <a:latin typeface="Baskerville Old Face" pitchFamily="18" charset="0"/>
              </a:rPr>
              <a:t>Premium Payment Term – 12 Years</a:t>
            </a:r>
          </a:p>
        </p:txBody>
      </p:sp>
    </p:spTree>
    <p:extLst>
      <p:ext uri="{BB962C8B-B14F-4D97-AF65-F5344CB8AC3E}">
        <p14:creationId xmlns:p14="http://schemas.microsoft.com/office/powerpoint/2010/main" val="265819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B263A-1437-4A16-80B9-6B75BAAFF721}"/>
              </a:ext>
            </a:extLst>
          </p:cNvPr>
          <p:cNvSpPr>
            <a:spLocks noGrp="1"/>
          </p:cNvSpPr>
          <p:nvPr>
            <p:ph type="title"/>
          </p:nvPr>
        </p:nvSpPr>
        <p:spPr>
          <a:xfrm>
            <a:off x="1443491" y="838200"/>
            <a:ext cx="6571343" cy="1049235"/>
          </a:xfrm>
        </p:spPr>
        <p:txBody>
          <a:bodyPr/>
          <a:lstStyle/>
          <a:p>
            <a:r>
              <a:rPr lang="en-US" dirty="0"/>
              <a:t>Survival payout &amp; MATURITY </a:t>
            </a:r>
          </a:p>
        </p:txBody>
      </p:sp>
      <p:graphicFrame>
        <p:nvGraphicFramePr>
          <p:cNvPr id="5" name="Content Placeholder 4">
            <a:extLst>
              <a:ext uri="{FF2B5EF4-FFF2-40B4-BE49-F238E27FC236}">
                <a16:creationId xmlns:a16="http://schemas.microsoft.com/office/drawing/2014/main" id="{59DC54EA-9A9A-4EB8-AA89-30148B3CDCEB}"/>
              </a:ext>
            </a:extLst>
          </p:cNvPr>
          <p:cNvGraphicFramePr>
            <a:graphicFrameLocks noGrp="1"/>
          </p:cNvGraphicFramePr>
          <p:nvPr>
            <p:ph idx="1"/>
            <p:extLst>
              <p:ext uri="{D42A27DB-BD31-4B8C-83A1-F6EECF244321}">
                <p14:modId xmlns:p14="http://schemas.microsoft.com/office/powerpoint/2010/main" val="2675849957"/>
              </p:ext>
            </p:extLst>
          </p:nvPr>
        </p:nvGraphicFramePr>
        <p:xfrm>
          <a:off x="1443038" y="2016125"/>
          <a:ext cx="7162800" cy="1219200"/>
        </p:xfrm>
        <a:graphic>
          <a:graphicData uri="http://schemas.openxmlformats.org/drawingml/2006/table">
            <a:tbl>
              <a:tblPr firstRow="1" bandRow="1">
                <a:tableStyleId>{69012ECD-51FC-41F1-AA8D-1B2483CD663E}</a:tableStyleId>
              </a:tblPr>
              <a:tblGrid>
                <a:gridCol w="3581400">
                  <a:extLst>
                    <a:ext uri="{9D8B030D-6E8A-4147-A177-3AD203B41FA5}">
                      <a16:colId xmlns:a16="http://schemas.microsoft.com/office/drawing/2014/main" val="3411930222"/>
                    </a:ext>
                  </a:extLst>
                </a:gridCol>
                <a:gridCol w="3581400">
                  <a:extLst>
                    <a:ext uri="{9D8B030D-6E8A-4147-A177-3AD203B41FA5}">
                      <a16:colId xmlns:a16="http://schemas.microsoft.com/office/drawing/2014/main" val="3064666521"/>
                    </a:ext>
                  </a:extLst>
                </a:gridCol>
              </a:tblGrid>
              <a:tr h="292608">
                <a:tc>
                  <a:txBody>
                    <a:bodyPr/>
                    <a:lstStyle/>
                    <a:p>
                      <a:r>
                        <a:rPr lang="en-US" sz="1400" dirty="0"/>
                        <a:t>Premium</a:t>
                      </a:r>
                      <a:r>
                        <a:rPr lang="en-US" sz="1400" baseline="0" dirty="0"/>
                        <a:t> Band (Base Premium)</a:t>
                      </a:r>
                      <a:endParaRPr lang="en-US" sz="14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Guaranteed Payout (% of Sum Assured)</a:t>
                      </a:r>
                      <a:endParaRPr lang="en-US" sz="14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2287080"/>
                  </a:ext>
                </a:extLst>
              </a:tr>
              <a:tr h="292608">
                <a:tc>
                  <a:txBody>
                    <a:bodyPr/>
                    <a:lstStyle/>
                    <a:p>
                      <a:r>
                        <a:rPr lang="en-US" sz="1400" dirty="0"/>
                        <a:t>Minimum</a:t>
                      </a:r>
                      <a:r>
                        <a:rPr lang="en-US" sz="1400" baseline="0" dirty="0"/>
                        <a:t> Premium to Rs 49,999</a:t>
                      </a:r>
                      <a:endParaRPr lang="en-US" sz="1400" dirty="0">
                        <a:solidFill>
                          <a:srgbClr val="103184"/>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8.5%</a:t>
                      </a:r>
                      <a:endParaRPr lang="en-US" sz="1400" dirty="0">
                        <a:solidFill>
                          <a:srgbClr val="103184"/>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439528"/>
                  </a:ext>
                </a:extLst>
              </a:tr>
              <a:tr h="292608">
                <a:tc>
                  <a:txBody>
                    <a:bodyPr/>
                    <a:lstStyle/>
                    <a:p>
                      <a:r>
                        <a:rPr lang="en-US" sz="1400" dirty="0"/>
                        <a:t>Rs 50,000 to 99,999</a:t>
                      </a:r>
                      <a:endParaRPr lang="en-US" sz="1400" dirty="0">
                        <a:solidFill>
                          <a:srgbClr val="103184"/>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a:t>
                      </a:r>
                      <a:endParaRPr lang="en-US" sz="1400" dirty="0">
                        <a:solidFill>
                          <a:srgbClr val="103184"/>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7537833"/>
                  </a:ext>
                </a:extLst>
              </a:tr>
              <a:tr h="292608">
                <a:tc>
                  <a:txBody>
                    <a:bodyPr/>
                    <a:lstStyle/>
                    <a:p>
                      <a:r>
                        <a:rPr lang="en-US" sz="1400" dirty="0"/>
                        <a:t>Rs 100,000</a:t>
                      </a:r>
                      <a:r>
                        <a:rPr lang="en-US" sz="1400" baseline="0" dirty="0"/>
                        <a:t> and above</a:t>
                      </a:r>
                      <a:endParaRPr lang="en-US" sz="1400" dirty="0">
                        <a:solidFill>
                          <a:srgbClr val="103184"/>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9.5%</a:t>
                      </a:r>
                      <a:endParaRPr lang="en-US" sz="1400" dirty="0">
                        <a:solidFill>
                          <a:srgbClr val="103184"/>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8347343"/>
                  </a:ext>
                </a:extLst>
              </a:tr>
            </a:tbl>
          </a:graphicData>
        </a:graphic>
      </p:graphicFrame>
      <p:sp>
        <p:nvSpPr>
          <p:cNvPr id="6" name="Rectangle 5">
            <a:extLst>
              <a:ext uri="{FF2B5EF4-FFF2-40B4-BE49-F238E27FC236}">
                <a16:creationId xmlns:a16="http://schemas.microsoft.com/office/drawing/2014/main" id="{5F3DC519-9B15-4884-A9A8-5F80DAA3682E}"/>
              </a:ext>
            </a:extLst>
          </p:cNvPr>
          <p:cNvSpPr/>
          <p:nvPr/>
        </p:nvSpPr>
        <p:spPr>
          <a:xfrm>
            <a:off x="1219200" y="3622676"/>
            <a:ext cx="6934200" cy="923330"/>
          </a:xfrm>
          <a:prstGeom prst="rect">
            <a:avLst/>
          </a:prstGeom>
        </p:spPr>
        <p:txBody>
          <a:bodyPr wrap="square">
            <a:spAutoFit/>
          </a:bodyPr>
          <a:lstStyle/>
          <a:p>
            <a:r>
              <a:rPr lang="en-US" b="1" dirty="0">
                <a:latin typeface="Calibri" panose="020F0502020204030204" pitchFamily="34" charset="0"/>
                <a:ea typeface="MS PGothic" pitchFamily="34" charset="-128"/>
              </a:rPr>
              <a:t>MATURITY BENEFIT</a:t>
            </a:r>
          </a:p>
          <a:p>
            <a:endParaRPr lang="en-US" b="1" dirty="0">
              <a:latin typeface="Calibri" panose="020F0502020204030204" pitchFamily="34" charset="0"/>
              <a:ea typeface="MS PGothic" pitchFamily="34" charset="-128"/>
            </a:endParaRPr>
          </a:p>
          <a:p>
            <a:pPr lvl="1"/>
            <a:r>
              <a:rPr lang="en-US" dirty="0">
                <a:latin typeface="Calibri" panose="020F0502020204030204" pitchFamily="34" charset="0"/>
                <a:ea typeface="MS PGothic" pitchFamily="34" charset="-128"/>
              </a:rPr>
              <a:t>100% of Sum Assured is paid at the end of 20th year</a:t>
            </a:r>
          </a:p>
        </p:txBody>
      </p:sp>
      <p:sp>
        <p:nvSpPr>
          <p:cNvPr id="7" name="Rectangle 6">
            <a:extLst>
              <a:ext uri="{FF2B5EF4-FFF2-40B4-BE49-F238E27FC236}">
                <a16:creationId xmlns:a16="http://schemas.microsoft.com/office/drawing/2014/main" id="{F42462AC-448C-4757-BA7C-0781C324A273}"/>
              </a:ext>
            </a:extLst>
          </p:cNvPr>
          <p:cNvSpPr/>
          <p:nvPr/>
        </p:nvSpPr>
        <p:spPr>
          <a:xfrm>
            <a:off x="1219200" y="4648200"/>
            <a:ext cx="6934200" cy="1200329"/>
          </a:xfrm>
          <a:prstGeom prst="rect">
            <a:avLst/>
          </a:prstGeom>
        </p:spPr>
        <p:txBody>
          <a:bodyPr wrap="square">
            <a:spAutoFit/>
          </a:bodyPr>
          <a:lstStyle/>
          <a:p>
            <a:r>
              <a:rPr lang="en-US" b="1" dirty="0">
                <a:latin typeface="Calibri" panose="020F0502020204030204" pitchFamily="34" charset="0"/>
                <a:ea typeface="MS PGothic" pitchFamily="34" charset="-128"/>
              </a:rPr>
              <a:t>LUMPSUM AMOUNT</a:t>
            </a:r>
          </a:p>
          <a:p>
            <a:pPr lvl="1"/>
            <a:r>
              <a:rPr lang="en-US" dirty="0">
                <a:latin typeface="Calibri" panose="020F0502020204030204" pitchFamily="34" charset="0"/>
                <a:ea typeface="MS PGothic" pitchFamily="34" charset="-128"/>
              </a:rPr>
              <a:t>Customer can opt for Lumpsum amount any year after completion of policy term, amount will be calculated on the Net Present Value of future payouts</a:t>
            </a:r>
          </a:p>
        </p:txBody>
      </p:sp>
    </p:spTree>
    <p:extLst>
      <p:ext uri="{BB962C8B-B14F-4D97-AF65-F5344CB8AC3E}">
        <p14:creationId xmlns:p14="http://schemas.microsoft.com/office/powerpoint/2010/main" val="3853577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4C77E-1262-4346-B750-D7DCA52327A8}"/>
              </a:ext>
            </a:extLst>
          </p:cNvPr>
          <p:cNvSpPr>
            <a:spLocks noGrp="1"/>
          </p:cNvSpPr>
          <p:nvPr>
            <p:ph type="title"/>
          </p:nvPr>
        </p:nvSpPr>
        <p:spPr/>
        <p:txBody>
          <a:bodyPr>
            <a:normAutofit/>
          </a:bodyPr>
          <a:lstStyle/>
          <a:p>
            <a:r>
              <a:rPr lang="en-US" sz="2000" dirty="0">
                <a:latin typeface="Calibri" panose="020F0502020204030204" pitchFamily="34" charset="0"/>
              </a:rPr>
              <a:t>ex : If </a:t>
            </a:r>
            <a:r>
              <a:rPr lang="en-US" sz="2000" dirty="0" err="1">
                <a:latin typeface="Calibri" panose="020F0502020204030204" pitchFamily="34" charset="0"/>
              </a:rPr>
              <a:t>sujay</a:t>
            </a:r>
            <a:r>
              <a:rPr lang="en-US" sz="2000" dirty="0">
                <a:latin typeface="Calibri" panose="020F0502020204030204" pitchFamily="34" charset="0"/>
              </a:rPr>
              <a:t> wants to close the policy after completion of PPT what will be the lumpsum amt he </a:t>
            </a:r>
            <a:r>
              <a:rPr lang="en-US" sz="2000" dirty="0" err="1">
                <a:latin typeface="Calibri" panose="020F0502020204030204" pitchFamily="34" charset="0"/>
              </a:rPr>
              <a:t>wil</a:t>
            </a:r>
            <a:r>
              <a:rPr lang="en-US" sz="2000" dirty="0">
                <a:latin typeface="Calibri" panose="020F0502020204030204" pitchFamily="34" charset="0"/>
              </a:rPr>
              <a:t> receive</a:t>
            </a:r>
          </a:p>
        </p:txBody>
      </p:sp>
      <p:sp>
        <p:nvSpPr>
          <p:cNvPr id="3" name="Content Placeholder 2">
            <a:extLst>
              <a:ext uri="{FF2B5EF4-FFF2-40B4-BE49-F238E27FC236}">
                <a16:creationId xmlns:a16="http://schemas.microsoft.com/office/drawing/2014/main" id="{D7798679-2CD4-4C01-A3F5-525A418677CB}"/>
              </a:ext>
            </a:extLst>
          </p:cNvPr>
          <p:cNvSpPr>
            <a:spLocks noGrp="1"/>
          </p:cNvSpPr>
          <p:nvPr>
            <p:ph idx="1"/>
          </p:nvPr>
        </p:nvSpPr>
        <p:spPr>
          <a:xfrm>
            <a:off x="1443491" y="2015733"/>
            <a:ext cx="6571343" cy="3775467"/>
          </a:xfrm>
        </p:spPr>
        <p:txBody>
          <a:bodyPr>
            <a:normAutofit/>
          </a:bodyPr>
          <a:lstStyle/>
          <a:p>
            <a:r>
              <a:rPr lang="en-US" dirty="0"/>
              <a:t>Case 1 :  If he chooses for lumpsum after paying 12</a:t>
            </a:r>
            <a:r>
              <a:rPr lang="en-US" baseline="30000" dirty="0"/>
              <a:t>th</a:t>
            </a:r>
            <a:r>
              <a:rPr lang="en-US" dirty="0"/>
              <a:t> Year      he will receive Rs.14,36,763 (approx.)      </a:t>
            </a:r>
          </a:p>
          <a:p>
            <a:r>
              <a:rPr lang="en-US" dirty="0"/>
              <a:t>Case 2 :  If he closes at 17</a:t>
            </a:r>
            <a:r>
              <a:rPr lang="en-US" baseline="30000" dirty="0"/>
              <a:t>th</a:t>
            </a:r>
            <a:r>
              <a:rPr lang="en-US" dirty="0"/>
              <a:t> year, he would have received the payouts from 12</a:t>
            </a:r>
            <a:r>
              <a:rPr lang="en-US" baseline="30000" dirty="0"/>
              <a:t>th</a:t>
            </a:r>
            <a:r>
              <a:rPr lang="en-US" dirty="0"/>
              <a:t> year end till 16</a:t>
            </a:r>
            <a:r>
              <a:rPr lang="en-US" baseline="30000" dirty="0"/>
              <a:t>th</a:t>
            </a:r>
            <a:r>
              <a:rPr lang="en-US" dirty="0"/>
              <a:t> year end. He will get the Rs.12,51,057 (approx.)</a:t>
            </a:r>
          </a:p>
        </p:txBody>
      </p:sp>
    </p:spTree>
    <p:extLst>
      <p:ext uri="{BB962C8B-B14F-4D97-AF65-F5344CB8AC3E}">
        <p14:creationId xmlns:p14="http://schemas.microsoft.com/office/powerpoint/2010/main" val="382129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EE840-C4A0-4A47-919E-163E31561776}"/>
              </a:ext>
            </a:extLst>
          </p:cNvPr>
          <p:cNvSpPr>
            <a:spLocks noGrp="1"/>
          </p:cNvSpPr>
          <p:nvPr>
            <p:ph type="title"/>
          </p:nvPr>
        </p:nvSpPr>
        <p:spPr/>
        <p:txBody>
          <a:bodyPr>
            <a:normAutofit/>
          </a:bodyPr>
          <a:lstStyle/>
          <a:p>
            <a:r>
              <a:rPr lang="en-US" altLang="en-US" sz="2500" dirty="0">
                <a:latin typeface="Calibri" panose="020F0502020204030204" pitchFamily="34" charset="0"/>
                <a:ea typeface="MS PGothic" pitchFamily="34" charset="-128"/>
              </a:rPr>
              <a:t>How Does the Plan Work – Death benefit</a:t>
            </a:r>
            <a:endParaRPr lang="en-US" sz="2500" dirty="0">
              <a:latin typeface="Calibri" panose="020F0502020204030204" pitchFamily="34" charset="0"/>
            </a:endParaRPr>
          </a:p>
        </p:txBody>
      </p:sp>
      <p:graphicFrame>
        <p:nvGraphicFramePr>
          <p:cNvPr id="4" name="Content Placeholder 3">
            <a:extLst>
              <a:ext uri="{FF2B5EF4-FFF2-40B4-BE49-F238E27FC236}">
                <a16:creationId xmlns:a16="http://schemas.microsoft.com/office/drawing/2014/main" id="{86A8BC9B-A398-49B9-8DF8-B5DDF2207B8B}"/>
              </a:ext>
            </a:extLst>
          </p:cNvPr>
          <p:cNvGraphicFramePr>
            <a:graphicFrameLocks noGrp="1"/>
          </p:cNvGraphicFramePr>
          <p:nvPr>
            <p:ph idx="1"/>
            <p:extLst>
              <p:ext uri="{D42A27DB-BD31-4B8C-83A1-F6EECF244321}">
                <p14:modId xmlns:p14="http://schemas.microsoft.com/office/powerpoint/2010/main" val="1877471616"/>
              </p:ext>
            </p:extLst>
          </p:nvPr>
        </p:nvGraphicFramePr>
        <p:xfrm>
          <a:off x="304800" y="2438400"/>
          <a:ext cx="8515106" cy="2320357"/>
        </p:xfrm>
        <a:graphic>
          <a:graphicData uri="http://schemas.openxmlformats.org/drawingml/2006/table">
            <a:tbl>
              <a:tblPr firstRow="1" bandRow="1">
                <a:tableStyleId>{69012ECD-51FC-41F1-AA8D-1B2483CD663E}</a:tableStyleId>
              </a:tblPr>
              <a:tblGrid>
                <a:gridCol w="2631942">
                  <a:extLst>
                    <a:ext uri="{9D8B030D-6E8A-4147-A177-3AD203B41FA5}">
                      <a16:colId xmlns:a16="http://schemas.microsoft.com/office/drawing/2014/main" val="20000"/>
                    </a:ext>
                  </a:extLst>
                </a:gridCol>
                <a:gridCol w="5883164">
                  <a:extLst>
                    <a:ext uri="{9D8B030D-6E8A-4147-A177-3AD203B41FA5}">
                      <a16:colId xmlns:a16="http://schemas.microsoft.com/office/drawing/2014/main" val="20001"/>
                    </a:ext>
                  </a:extLst>
                </a:gridCol>
              </a:tblGrid>
              <a:tr h="273469">
                <a:tc>
                  <a:txBody>
                    <a:bodyPr/>
                    <a:lstStyle/>
                    <a:p>
                      <a:pPr marL="0" marR="0" algn="ctr">
                        <a:lnSpc>
                          <a:spcPct val="115000"/>
                        </a:lnSpc>
                        <a:spcBef>
                          <a:spcPts val="0"/>
                        </a:spcBef>
                        <a:spcAft>
                          <a:spcPts val="0"/>
                        </a:spcAft>
                      </a:pPr>
                      <a:r>
                        <a:rPr lang="en-US" sz="1600" dirty="0"/>
                        <a:t>Event</a:t>
                      </a:r>
                      <a:endParaRPr lang="en-US" sz="1600" dirty="0">
                        <a:solidFill>
                          <a:srgbClr val="FFFFFF"/>
                        </a:solidFill>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t>Death Benefit </a:t>
                      </a:r>
                      <a:endParaRPr lang="en-US" sz="1600" dirty="0">
                        <a:solidFill>
                          <a:srgbClr val="FFFFFF"/>
                        </a:solidFill>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21502">
                <a:tc>
                  <a:txBody>
                    <a:bodyPr/>
                    <a:lstStyle/>
                    <a:p>
                      <a:pPr marL="0" marR="0" algn="ctr">
                        <a:lnSpc>
                          <a:spcPct val="115000"/>
                        </a:lnSpc>
                        <a:spcBef>
                          <a:spcPts val="0"/>
                        </a:spcBef>
                        <a:spcAft>
                          <a:spcPts val="0"/>
                        </a:spcAft>
                      </a:pPr>
                      <a:r>
                        <a:rPr lang="en-US" sz="1600" dirty="0"/>
                        <a:t>During PPT</a:t>
                      </a:r>
                      <a:endParaRPr lang="en-US" sz="1600" dirty="0">
                        <a:solidFill>
                          <a:srgbClr val="000000"/>
                        </a:solidFill>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t>Higher of: Sum Assured or 11 times Annualized Premium or 105% of all premiums paid till date of death^</a:t>
                      </a:r>
                      <a:endParaRPr lang="en-US" sz="1600" dirty="0">
                        <a:solidFill>
                          <a:srgbClr val="000000"/>
                        </a:solidFill>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25386">
                <a:tc>
                  <a:txBody>
                    <a:bodyPr/>
                    <a:lstStyle/>
                    <a:p>
                      <a:pPr marL="0" marR="0" algn="ctr">
                        <a:lnSpc>
                          <a:spcPct val="115000"/>
                        </a:lnSpc>
                        <a:spcBef>
                          <a:spcPts val="0"/>
                        </a:spcBef>
                        <a:spcAft>
                          <a:spcPts val="0"/>
                        </a:spcAft>
                      </a:pPr>
                      <a:r>
                        <a:rPr lang="en-US" sz="1600" dirty="0"/>
                        <a:t>Maturity Payout Period</a:t>
                      </a:r>
                      <a:endParaRPr lang="en-US" sz="1600" dirty="0">
                        <a:solidFill>
                          <a:srgbClr val="000000"/>
                        </a:solidFill>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t>The unpaid Guaranteed Payout will be paid to the Nominee at regular intervals and the Sum Assured will be paid at the end of 20</a:t>
                      </a:r>
                      <a:r>
                        <a:rPr lang="en-US" sz="1600" baseline="30000" dirty="0"/>
                        <a:t>th</a:t>
                      </a:r>
                      <a:r>
                        <a:rPr lang="en-US" sz="1600" dirty="0"/>
                        <a:t> year. The Nominee has an option to take the benefit as lump sum any time during the maturity payout period. The Lump sum shall be calculated as Net Present Value of future payouts*.</a:t>
                      </a:r>
                      <a:endParaRPr lang="en-US" sz="1600" dirty="0">
                        <a:solidFill>
                          <a:srgbClr val="000000"/>
                        </a:solidFill>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915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F0182-EB60-4879-AF88-71C3227CFB1F}"/>
              </a:ext>
            </a:extLst>
          </p:cNvPr>
          <p:cNvSpPr>
            <a:spLocks noGrp="1"/>
          </p:cNvSpPr>
          <p:nvPr>
            <p:ph type="title"/>
          </p:nvPr>
        </p:nvSpPr>
        <p:spPr/>
        <p:txBody>
          <a:bodyPr>
            <a:normAutofit/>
          </a:bodyPr>
          <a:lstStyle/>
          <a:p>
            <a:r>
              <a:rPr lang="en-US" dirty="0">
                <a:latin typeface="Calibri" panose="020F0502020204030204" pitchFamily="34" charset="0"/>
              </a:rPr>
              <a:t>UNABLE TO PAY FUTURE PREMIUMS</a:t>
            </a:r>
          </a:p>
        </p:txBody>
      </p:sp>
      <p:sp>
        <p:nvSpPr>
          <p:cNvPr id="3" name="Content Placeholder 2">
            <a:extLst>
              <a:ext uri="{FF2B5EF4-FFF2-40B4-BE49-F238E27FC236}">
                <a16:creationId xmlns:a16="http://schemas.microsoft.com/office/drawing/2014/main" id="{59C52C88-AA87-4387-8329-A6E279E2EF94}"/>
              </a:ext>
            </a:extLst>
          </p:cNvPr>
          <p:cNvSpPr>
            <a:spLocks noGrp="1"/>
          </p:cNvSpPr>
          <p:nvPr>
            <p:ph idx="1"/>
          </p:nvPr>
        </p:nvSpPr>
        <p:spPr>
          <a:xfrm>
            <a:off x="1443491" y="2015733"/>
            <a:ext cx="6938509" cy="3851667"/>
          </a:xfrm>
        </p:spPr>
        <p:txBody>
          <a:bodyPr>
            <a:normAutofit fontScale="62500" lnSpcReduction="20000"/>
          </a:bodyPr>
          <a:lstStyle/>
          <a:p>
            <a:pPr marL="0" indent="0">
              <a:buNone/>
            </a:pPr>
            <a:r>
              <a:rPr lang="en-US" sz="2400" b="1" dirty="0">
                <a:latin typeface="Calibri" panose="020F0502020204030204" pitchFamily="34" charset="0"/>
              </a:rPr>
              <a:t>Reinstatement Period</a:t>
            </a:r>
          </a:p>
          <a:p>
            <a:r>
              <a:rPr lang="en-US" sz="2400" dirty="0">
                <a:latin typeface="Calibri" panose="020F0502020204030204" pitchFamily="34" charset="0"/>
              </a:rPr>
              <a:t>If the customer is unable to pay premiums on time, he gets 5 years to reinstate all benefits in the plan provided he has paid 2 annualized premiums</a:t>
            </a:r>
          </a:p>
          <a:p>
            <a:endParaRPr lang="en-US" sz="2400" b="1" dirty="0">
              <a:latin typeface="Calibri" panose="020F0502020204030204" pitchFamily="34" charset="0"/>
            </a:endParaRPr>
          </a:p>
          <a:p>
            <a:pPr marL="0" indent="0">
              <a:buNone/>
            </a:pPr>
            <a:r>
              <a:rPr lang="en-US" sz="2400" b="1" dirty="0">
                <a:latin typeface="Calibri" panose="020F0502020204030204" pitchFamily="34" charset="0"/>
              </a:rPr>
              <a:t>Surrender </a:t>
            </a:r>
          </a:p>
          <a:p>
            <a:r>
              <a:rPr lang="en-US" sz="2400" dirty="0">
                <a:latin typeface="Calibri" panose="020F0502020204030204" pitchFamily="34" charset="0"/>
              </a:rPr>
              <a:t>For all policy terms, surrender value is acquired if 2 Annualized premiums are paid</a:t>
            </a:r>
          </a:p>
          <a:p>
            <a:endParaRPr lang="en-US" sz="2400" dirty="0">
              <a:latin typeface="Calibri" panose="020F0502020204030204" pitchFamily="34" charset="0"/>
            </a:endParaRPr>
          </a:p>
          <a:p>
            <a:pPr marL="0" indent="0">
              <a:buNone/>
            </a:pPr>
            <a:r>
              <a:rPr lang="en-US" sz="2400" b="1" dirty="0">
                <a:latin typeface="Calibri" panose="020F0502020204030204" pitchFamily="34" charset="0"/>
              </a:rPr>
              <a:t>Reduced Paid Up Option</a:t>
            </a:r>
          </a:p>
          <a:p>
            <a:r>
              <a:rPr lang="en-US" sz="2400" dirty="0">
                <a:latin typeface="Calibri" panose="020F0502020204030204" pitchFamily="34" charset="0"/>
              </a:rPr>
              <a:t>If Premium is not paid after policy acquires surrender value, policy gets converted to paid up</a:t>
            </a:r>
          </a:p>
          <a:p>
            <a:r>
              <a:rPr lang="en-US" sz="2400" dirty="0">
                <a:latin typeface="Calibri" panose="020F0502020204030204" pitchFamily="34" charset="0"/>
              </a:rPr>
              <a:t>Once the policy is converted into ‘Paid Up’ all benefits will be reduced</a:t>
            </a:r>
          </a:p>
          <a:p>
            <a:endParaRPr lang="en-US" dirty="0"/>
          </a:p>
        </p:txBody>
      </p:sp>
    </p:spTree>
    <p:extLst>
      <p:ext uri="{BB962C8B-B14F-4D97-AF65-F5344CB8AC3E}">
        <p14:creationId xmlns:p14="http://schemas.microsoft.com/office/powerpoint/2010/main" val="3009421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DCC23-179E-40D3-9161-5FF8CE7B0B9B}"/>
              </a:ext>
            </a:extLst>
          </p:cNvPr>
          <p:cNvSpPr>
            <a:spLocks noGrp="1"/>
          </p:cNvSpPr>
          <p:nvPr>
            <p:ph type="title"/>
          </p:nvPr>
        </p:nvSpPr>
        <p:spPr/>
        <p:txBody>
          <a:bodyPr>
            <a:normAutofit/>
          </a:bodyPr>
          <a:lstStyle/>
          <a:p>
            <a:pPr algn="ctr"/>
            <a:r>
              <a:rPr lang="en-US" sz="6600" dirty="0"/>
              <a:t>THANK YOU</a:t>
            </a:r>
          </a:p>
        </p:txBody>
      </p:sp>
      <p:sp>
        <p:nvSpPr>
          <p:cNvPr id="3" name="Content Placeholder 2">
            <a:extLst>
              <a:ext uri="{FF2B5EF4-FFF2-40B4-BE49-F238E27FC236}">
                <a16:creationId xmlns:a16="http://schemas.microsoft.com/office/drawing/2014/main" id="{B71D6E9E-32E9-4FB2-88C8-0188C97047A0}"/>
              </a:ext>
            </a:extLst>
          </p:cNvPr>
          <p:cNvSpPr>
            <a:spLocks noGrp="1"/>
          </p:cNvSpPr>
          <p:nvPr>
            <p:ph idx="1"/>
          </p:nvPr>
        </p:nvSpPr>
        <p:spPr/>
        <p:txBody>
          <a:bodyPr>
            <a:normAutofit fontScale="85000" lnSpcReduction="10000"/>
          </a:bodyPr>
          <a:lstStyle/>
          <a:p>
            <a:endParaRPr lang="en-US" dirty="0"/>
          </a:p>
          <a:p>
            <a:endParaRPr lang="en-US" dirty="0"/>
          </a:p>
          <a:p>
            <a:endParaRPr lang="en-US" dirty="0"/>
          </a:p>
          <a:p>
            <a:pPr marL="0" indent="0">
              <a:buNone/>
            </a:pPr>
            <a:r>
              <a:rPr lang="en-US" sz="8100" dirty="0"/>
              <a:t>HAPPY SELLING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52948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930</TotalTime>
  <Words>528</Words>
  <Application>Microsoft Office PowerPoint</Application>
  <PresentationFormat>On-screen Show (4:3)</PresentationFormat>
  <Paragraphs>99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Baskerville Old Face</vt:lpstr>
      <vt:lpstr>Calibri</vt:lpstr>
      <vt:lpstr>Gill Sans MT</vt:lpstr>
      <vt:lpstr>Wingdings 2</vt:lpstr>
      <vt:lpstr>Gallery</vt:lpstr>
      <vt:lpstr>PowerPoint Presentation</vt:lpstr>
      <vt:lpstr>Eligibility @ Global Finsol</vt:lpstr>
      <vt:lpstr>HOW DOES THE PLAN WORK ?</vt:lpstr>
      <vt:lpstr>Survival payout &amp; MATURITY </vt:lpstr>
      <vt:lpstr>ex : If sujay wants to close the policy after completion of PPT what will be the lumpsum amt he wil receive</vt:lpstr>
      <vt:lpstr>How Does the Plan Work – Death benefit</vt:lpstr>
      <vt:lpstr>UNABLE TO PAY FUTURE PREMIUMS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Shobha K</dc:creator>
  <cp:lastModifiedBy>Shobha K</cp:lastModifiedBy>
  <cp:revision>46</cp:revision>
  <dcterms:created xsi:type="dcterms:W3CDTF">2006-08-16T00:00:00Z</dcterms:created>
  <dcterms:modified xsi:type="dcterms:W3CDTF">2021-08-23T08:45:16Z</dcterms:modified>
</cp:coreProperties>
</file>